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80"/>
  </p:notesMasterIdLst>
  <p:handoutMasterIdLst>
    <p:handoutMasterId r:id="rId81"/>
  </p:handoutMasterIdLst>
  <p:sldIdLst>
    <p:sldId id="1501" r:id="rId5"/>
    <p:sldId id="1948" r:id="rId6"/>
    <p:sldId id="2055" r:id="rId7"/>
    <p:sldId id="2056" r:id="rId8"/>
    <p:sldId id="1967" r:id="rId9"/>
    <p:sldId id="1862" r:id="rId10"/>
    <p:sldId id="1889" r:id="rId11"/>
    <p:sldId id="1977" r:id="rId12"/>
    <p:sldId id="2028" r:id="rId13"/>
    <p:sldId id="1890" r:id="rId14"/>
    <p:sldId id="2010" r:id="rId15"/>
    <p:sldId id="2035" r:id="rId16"/>
    <p:sldId id="2054" r:id="rId17"/>
    <p:sldId id="1481" r:id="rId18"/>
    <p:sldId id="2031" r:id="rId19"/>
    <p:sldId id="1482" r:id="rId20"/>
    <p:sldId id="1893" r:id="rId21"/>
    <p:sldId id="1753" r:id="rId22"/>
    <p:sldId id="1894" r:id="rId23"/>
    <p:sldId id="1895" r:id="rId24"/>
    <p:sldId id="1896" r:id="rId25"/>
    <p:sldId id="2024" r:id="rId26"/>
    <p:sldId id="1969" r:id="rId27"/>
    <p:sldId id="2040" r:id="rId28"/>
    <p:sldId id="2041" r:id="rId29"/>
    <p:sldId id="2042" r:id="rId30"/>
    <p:sldId id="1902" r:id="rId31"/>
    <p:sldId id="1757" r:id="rId32"/>
    <p:sldId id="1903" r:id="rId33"/>
    <p:sldId id="2030" r:id="rId34"/>
    <p:sldId id="1906" r:id="rId35"/>
    <p:sldId id="1970" r:id="rId36"/>
    <p:sldId id="2036" r:id="rId37"/>
    <p:sldId id="2037" r:id="rId38"/>
    <p:sldId id="2038" r:id="rId39"/>
    <p:sldId id="2039" r:id="rId40"/>
    <p:sldId id="1907" r:id="rId41"/>
    <p:sldId id="1760" r:id="rId42"/>
    <p:sldId id="1908" r:id="rId43"/>
    <p:sldId id="1909" r:id="rId44"/>
    <p:sldId id="2045" r:id="rId45"/>
    <p:sldId id="2046" r:id="rId46"/>
    <p:sldId id="2047" r:id="rId47"/>
    <p:sldId id="2048" r:id="rId48"/>
    <p:sldId id="1910" r:id="rId49"/>
    <p:sldId id="1762" r:id="rId50"/>
    <p:sldId id="1911" r:id="rId51"/>
    <p:sldId id="1912" r:id="rId52"/>
    <p:sldId id="1913" r:id="rId53"/>
    <p:sldId id="1764" r:id="rId54"/>
    <p:sldId id="1914" r:id="rId55"/>
    <p:sldId id="1922" r:id="rId56"/>
    <p:sldId id="1925" r:id="rId57"/>
    <p:sldId id="1927" r:id="rId58"/>
    <p:sldId id="1972" r:id="rId59"/>
    <p:sldId id="2043" r:id="rId60"/>
    <p:sldId id="2044" r:id="rId61"/>
    <p:sldId id="2051" r:id="rId62"/>
    <p:sldId id="2052" r:id="rId63"/>
    <p:sldId id="2053" r:id="rId64"/>
    <p:sldId id="1916" r:id="rId65"/>
    <p:sldId id="2034" r:id="rId66"/>
    <p:sldId id="1919" r:id="rId67"/>
    <p:sldId id="2013" r:id="rId68"/>
    <p:sldId id="1847" r:id="rId69"/>
    <p:sldId id="2009" r:id="rId70"/>
    <p:sldId id="2049" r:id="rId71"/>
    <p:sldId id="1999" r:id="rId72"/>
    <p:sldId id="1958" r:id="rId73"/>
    <p:sldId id="1934" r:id="rId74"/>
    <p:sldId id="2050" r:id="rId75"/>
    <p:sldId id="2011" r:id="rId76"/>
    <p:sldId id="1941" r:id="rId77"/>
    <p:sldId id="1979" r:id="rId78"/>
    <p:sldId id="1772" r:id="rId7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asson, Christen" initials="CC" lastIdx="1" clrIdx="0">
    <p:extLst>
      <p:ext uri="{19B8F6BF-5375-455C-9EA6-DF929625EA0E}">
        <p15:presenceInfo xmlns:p15="http://schemas.microsoft.com/office/powerpoint/2012/main" userId="S-1-5-21-4259490105-3004918117-1139809868-8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475"/>
    <a:srgbClr val="393939"/>
    <a:srgbClr val="F5F5F5"/>
    <a:srgbClr val="85312F"/>
    <a:srgbClr val="000066"/>
    <a:srgbClr val="1C4372"/>
    <a:srgbClr val="7C2E2C"/>
    <a:srgbClr val="FFEDB3"/>
    <a:srgbClr val="FFE593"/>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6" autoAdjust="0"/>
    <p:restoredTop sz="84126" autoAdjust="0"/>
  </p:normalViewPr>
  <p:slideViewPr>
    <p:cSldViewPr snapToGrid="0">
      <p:cViewPr varScale="1">
        <p:scale>
          <a:sx n="99" d="100"/>
          <a:sy n="99" d="100"/>
        </p:scale>
        <p:origin x="1992" y="6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5" d="100"/>
          <a:sy n="85" d="100"/>
        </p:scale>
        <p:origin x="3764" y="6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ommentAuthors" Target="commentAuthor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2845" tIns="46424" rIns="92845" bIns="46424" rtlCol="0"/>
          <a:lstStyle>
            <a:lvl1pPr algn="l">
              <a:defRPr sz="1200"/>
            </a:lvl1pPr>
          </a:lstStyle>
          <a:p>
            <a:endParaRPr lang="en-US" dirty="0"/>
          </a:p>
        </p:txBody>
      </p:sp>
      <p:sp>
        <p:nvSpPr>
          <p:cNvPr id="3" name="Date Placeholder 2"/>
          <p:cNvSpPr>
            <a:spLocks noGrp="1"/>
          </p:cNvSpPr>
          <p:nvPr>
            <p:ph type="dt" sz="quarter" idx="1"/>
          </p:nvPr>
        </p:nvSpPr>
        <p:spPr>
          <a:xfrm>
            <a:off x="3978131" y="1"/>
            <a:ext cx="3043343" cy="467071"/>
          </a:xfrm>
          <a:prstGeom prst="rect">
            <a:avLst/>
          </a:prstGeom>
        </p:spPr>
        <p:txBody>
          <a:bodyPr vert="horz" lIns="92845" tIns="46424" rIns="92845" bIns="46424" rtlCol="0"/>
          <a:lstStyle>
            <a:lvl1pPr algn="r">
              <a:defRPr sz="1200"/>
            </a:lvl1pPr>
          </a:lstStyle>
          <a:p>
            <a:fld id="{196F54A3-3F13-468D-A5BD-EE75587EAAA4}" type="datetimeFigureOut">
              <a:rPr lang="en-US" smtClean="0"/>
              <a:t>5/6/2025</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2845" tIns="46424" rIns="92845" bIns="464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30"/>
            <a:ext cx="3043343" cy="467070"/>
          </a:xfrm>
          <a:prstGeom prst="rect">
            <a:avLst/>
          </a:prstGeom>
        </p:spPr>
        <p:txBody>
          <a:bodyPr vert="horz" lIns="92845" tIns="46424" rIns="92845" bIns="46424" rtlCol="0" anchor="b"/>
          <a:lstStyle>
            <a:lvl1pPr algn="r">
              <a:defRPr sz="1200"/>
            </a:lvl1pPr>
          </a:lstStyle>
          <a:p>
            <a:fld id="{34F68C21-06A3-47D5-A1F7-CAE6FE0AB920}" type="slidenum">
              <a:rPr lang="en-US" smtClean="0"/>
              <a:t>‹#›</a:t>
            </a:fld>
            <a:endParaRPr lang="en-US" dirty="0"/>
          </a:p>
        </p:txBody>
      </p:sp>
    </p:spTree>
    <p:extLst>
      <p:ext uri="{BB962C8B-B14F-4D97-AF65-F5344CB8AC3E}">
        <p14:creationId xmlns:p14="http://schemas.microsoft.com/office/powerpoint/2010/main" val="85562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6"/>
          </a:xfrm>
          <a:prstGeom prst="rect">
            <a:avLst/>
          </a:prstGeom>
        </p:spPr>
        <p:txBody>
          <a:bodyPr vert="horz" lIns="92845" tIns="46424" rIns="92845" bIns="46424" rtlCol="0"/>
          <a:lstStyle>
            <a:lvl1pPr algn="l">
              <a:defRPr sz="1200"/>
            </a:lvl1pPr>
          </a:lstStyle>
          <a:p>
            <a:endParaRPr lang="en-US" dirty="0"/>
          </a:p>
        </p:txBody>
      </p:sp>
      <p:sp>
        <p:nvSpPr>
          <p:cNvPr id="3" name="Date Placeholder 2"/>
          <p:cNvSpPr>
            <a:spLocks noGrp="1"/>
          </p:cNvSpPr>
          <p:nvPr>
            <p:ph type="dt" idx="1"/>
          </p:nvPr>
        </p:nvSpPr>
        <p:spPr>
          <a:xfrm>
            <a:off x="3978131" y="1"/>
            <a:ext cx="3043343" cy="465456"/>
          </a:xfrm>
          <a:prstGeom prst="rect">
            <a:avLst/>
          </a:prstGeom>
        </p:spPr>
        <p:txBody>
          <a:bodyPr vert="horz" lIns="92845" tIns="46424" rIns="92845" bIns="46424" rtlCol="0"/>
          <a:lstStyle>
            <a:lvl1pPr algn="r">
              <a:defRPr sz="1200"/>
            </a:lvl1pPr>
          </a:lstStyle>
          <a:p>
            <a:fld id="{BBE70F01-9E24-4493-8F18-BB2B57610D94}" type="datetimeFigureOut">
              <a:rPr lang="en-US" smtClean="0"/>
              <a:t>5/6/2025</a:t>
            </a:fld>
            <a:endParaRPr lang="en-US" dirty="0"/>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2845" tIns="46424" rIns="92845" bIns="46424" rtlCol="0" anchor="ctr"/>
          <a:lstStyle/>
          <a:p>
            <a:endParaRPr lang="en-US" dirty="0"/>
          </a:p>
        </p:txBody>
      </p:sp>
      <p:sp>
        <p:nvSpPr>
          <p:cNvPr id="5" name="Notes Placeholder 4"/>
          <p:cNvSpPr>
            <a:spLocks noGrp="1"/>
          </p:cNvSpPr>
          <p:nvPr>
            <p:ph type="body" sz="quarter" idx="3"/>
          </p:nvPr>
        </p:nvSpPr>
        <p:spPr>
          <a:xfrm>
            <a:off x="702310" y="4421824"/>
            <a:ext cx="5618480" cy="4189096"/>
          </a:xfrm>
          <a:prstGeom prst="rect">
            <a:avLst/>
          </a:prstGeom>
        </p:spPr>
        <p:txBody>
          <a:bodyPr vert="horz" lIns="92845" tIns="46424" rIns="92845" bIns="464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58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GOHSEPPA@LA.Gov"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342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If an Applicant doesn’t have a written OT Policy, they need to start drafting one immediately!</a:t>
            </a:r>
          </a:p>
          <a:p>
            <a:pPr eaLnBrk="1" hangingPunct="1">
              <a:spcBef>
                <a:spcPct val="0"/>
              </a:spcBef>
              <a:buFontTx/>
              <a:buChar char="•"/>
            </a:pPr>
            <a:r>
              <a:rPr lang="en-US" altLang="en-US" dirty="0" smtClean="0"/>
              <a:t>If the Applicant does not have a written OT Policy but</a:t>
            </a:r>
            <a:r>
              <a:rPr lang="en-US" altLang="en-US" baseline="0" dirty="0" smtClean="0"/>
              <a:t> </a:t>
            </a:r>
            <a:r>
              <a:rPr lang="en-US" altLang="en-US" dirty="0" smtClean="0"/>
              <a:t>can demonstrate that OT has been paid in the past or that that’s how they “normally” pay OT, it will help FEMA with eligibility determination and project formulation and will help GOHSEP with reimbursement.  However, this is a very</a:t>
            </a:r>
            <a:r>
              <a:rPr lang="en-US" altLang="en-US" baseline="0" dirty="0" smtClean="0"/>
              <a:t> tedious process so an OT Policy should be written</a:t>
            </a:r>
            <a:r>
              <a:rPr lang="en-US" altLang="en-US" dirty="0" smtClean="0"/>
              <a:t>.</a:t>
            </a:r>
          </a:p>
          <a:p>
            <a:pPr eaLnBrk="1" hangingPunct="1">
              <a:spcBef>
                <a:spcPct val="0"/>
              </a:spcBef>
              <a:buFontTx/>
              <a:buChar char="•"/>
            </a:pPr>
            <a:r>
              <a:rPr lang="en-US" altLang="en-US" dirty="0" smtClean="0"/>
              <a:t>Policy must be used, enforced, and applied prior to the event (Disaster)</a:t>
            </a:r>
          </a:p>
        </p:txBody>
      </p:sp>
      <p:sp>
        <p:nvSpPr>
          <p:cNvPr id="125956"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149A771F-EA55-4F57-89D0-80E4522E7C7B}" type="slidenum">
              <a:rPr lang="en-US" altLang="en-US" sz="1200">
                <a:latin typeface="Times New Roman" panose="02020603050405020304" pitchFamily="18" charset="0"/>
              </a:rPr>
              <a:pPr eaLnBrk="1" hangingPunct="1"/>
              <a:t>21</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413058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Debris Removal (top 2 lines),</a:t>
            </a:r>
            <a:r>
              <a:rPr lang="en-US" baseline="0" dirty="0" smtClean="0"/>
              <a:t> text of the PAPPG still states that straight time is eligible for Cat A PWs pursuant of the Alternative Procedures for Debris Removal </a:t>
            </a:r>
            <a:endParaRPr lang="en-US" dirty="0"/>
          </a:p>
        </p:txBody>
      </p:sp>
    </p:spTree>
    <p:extLst>
      <p:ext uri="{BB962C8B-B14F-4D97-AF65-F5344CB8AC3E}">
        <p14:creationId xmlns:p14="http://schemas.microsoft.com/office/powerpoint/2010/main" val="195250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FAE</a:t>
            </a:r>
            <a:r>
              <a:rPr lang="en-US" altLang="en-US" baseline="0" dirty="0" smtClean="0"/>
              <a:t> </a:t>
            </a:r>
            <a:r>
              <a:rPr lang="en-US" altLang="en-US" dirty="0" smtClean="0"/>
              <a:t>Summary records will be cross referenced to the FAL Summary records during reimbursement and must “match”</a:t>
            </a:r>
          </a:p>
          <a:p>
            <a:pPr eaLnBrk="1" hangingPunct="1">
              <a:spcBef>
                <a:spcPct val="0"/>
              </a:spcBef>
              <a:buFontTx/>
              <a:buChar char="•"/>
            </a:pPr>
            <a:r>
              <a:rPr lang="en-US" altLang="en-US" dirty="0" smtClean="0"/>
              <a:t>Standby time is typically ineligible</a:t>
            </a:r>
          </a:p>
          <a:p>
            <a:pPr eaLnBrk="1" hangingPunct="1">
              <a:spcBef>
                <a:spcPct val="0"/>
              </a:spcBef>
              <a:buFontTx/>
              <a:buChar char="•"/>
            </a:pPr>
            <a:r>
              <a:rPr lang="en-US" altLang="en-US" dirty="0" smtClean="0"/>
              <a:t>FEMA Cost Codes (equipment rates) is a published schedule of equipment rates applicable on a national basis found on FEMA.gov. Generally, the lower rates of FEMA, State, or local rates will be applied to the project.</a:t>
            </a:r>
          </a:p>
        </p:txBody>
      </p:sp>
      <p:sp>
        <p:nvSpPr>
          <p:cNvPr id="135172"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D9B5A7E4-396C-4BB9-9E7D-3573ECB4445F}" type="slidenum">
              <a:rPr lang="en-US" altLang="en-US" sz="1200">
                <a:latin typeface="Times New Roman" panose="02020603050405020304" pitchFamily="18" charset="0"/>
              </a:rPr>
              <a:pPr eaLnBrk="1" hangingPunct="1"/>
              <a:t>27</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38394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Equipment Rates typically include cost of operation, insurance, depreciation and maintenance.</a:t>
            </a:r>
          </a:p>
        </p:txBody>
      </p:sp>
      <p:sp>
        <p:nvSpPr>
          <p:cNvPr id="138244"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3CB1951D-5DC8-42BE-9EBC-6DA2B413ABDA}" type="slidenum">
              <a:rPr lang="en-US" altLang="en-US"/>
              <a:pPr eaLnBrk="1" hangingPunct="1"/>
              <a:t>29</a:t>
            </a:fld>
            <a:endParaRPr lang="en-US" altLang="en-US" dirty="0"/>
          </a:p>
        </p:txBody>
      </p:sp>
    </p:spTree>
    <p:extLst>
      <p:ext uri="{BB962C8B-B14F-4D97-AF65-F5344CB8AC3E}">
        <p14:creationId xmlns:p14="http://schemas.microsoft.com/office/powerpoint/2010/main" val="78783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251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Applicants typically provide a new receipt related to their new purchase but they could also provide the old invoice if materials were pulled from inventory along with a beginning and ending inventory.</a:t>
            </a:r>
          </a:p>
          <a:p>
            <a:pPr eaLnBrk="1" hangingPunct="1">
              <a:spcBef>
                <a:spcPct val="0"/>
              </a:spcBef>
              <a:buFontTx/>
              <a:buChar char="•"/>
            </a:pPr>
            <a:r>
              <a:rPr lang="en-US" altLang="en-US" dirty="0" smtClean="0"/>
              <a:t>State contracts are great to purchase from because the procurement to establish reasonable costs has been done already.</a:t>
            </a:r>
          </a:p>
        </p:txBody>
      </p:sp>
      <p:sp>
        <p:nvSpPr>
          <p:cNvPr id="145412"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2B226F7-E32D-4ED1-8C8F-6CB4001DC74F}" type="slidenum">
              <a:rPr lang="en-US" altLang="en-US" sz="1200">
                <a:latin typeface="Times New Roman" panose="02020603050405020304" pitchFamily="18" charset="0"/>
              </a:rPr>
              <a:pPr eaLnBrk="1" hangingPunct="1"/>
              <a:t>37</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45986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smtClean="0"/>
              <a:t>This is funding for rented sump pumps, generators, tractors, chainsaws, etc…</a:t>
            </a:r>
          </a:p>
          <a:p>
            <a:pPr eaLnBrk="1" hangingPunct="1">
              <a:spcBef>
                <a:spcPct val="0"/>
              </a:spcBef>
              <a:buFontTx/>
              <a:buChar char="•"/>
            </a:pPr>
            <a:r>
              <a:rPr lang="en-US" altLang="en-US" dirty="0" smtClean="0"/>
              <a:t>No standby time reimbursed</a:t>
            </a:r>
          </a:p>
          <a:p>
            <a:pPr eaLnBrk="1" hangingPunct="1">
              <a:spcBef>
                <a:spcPct val="0"/>
              </a:spcBef>
              <a:buFontTx/>
              <a:buChar char="•"/>
            </a:pPr>
            <a:r>
              <a:rPr lang="en-US" altLang="en-US" dirty="0" smtClean="0"/>
              <a:t>Applicants can lease, purchase, or rent-to-own but FEMA will only reimburse for reasonable costs to use the equipment and will deduct salvage value.  This equipment still has a useable shelf life that Applicants may benefit from in the future.</a:t>
            </a:r>
          </a:p>
        </p:txBody>
      </p:sp>
      <p:sp>
        <p:nvSpPr>
          <p:cNvPr id="150532"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F619BDE-A2FB-412E-9069-B523D57316A4}" type="slidenum">
              <a:rPr lang="en-US" altLang="en-US" sz="1200">
                <a:latin typeface="Times New Roman" panose="02020603050405020304" pitchFamily="18" charset="0"/>
              </a:rPr>
              <a:pPr eaLnBrk="1" hangingPunct="1"/>
              <a:t>45</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853370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Stress reasonable costs and will need procurement evidence and signed contracts</a:t>
            </a:r>
          </a:p>
          <a:p>
            <a:pPr eaLnBrk="1" hangingPunct="1">
              <a:spcBef>
                <a:spcPct val="0"/>
              </a:spcBef>
              <a:buFontTx/>
              <a:buChar char="•"/>
            </a:pPr>
            <a:r>
              <a:rPr lang="en-US" altLang="en-US" b="1" dirty="0" smtClean="0"/>
              <a:t>Applicant should have their attorneys review every contract before it is signed and entered into</a:t>
            </a:r>
          </a:p>
        </p:txBody>
      </p:sp>
      <p:sp>
        <p:nvSpPr>
          <p:cNvPr id="155652"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DC48D44C-A8AD-4650-B6B3-F4023582C848}" type="slidenum">
              <a:rPr lang="en-US" altLang="en-US" sz="1200">
                <a:latin typeface="Times New Roman" panose="02020603050405020304" pitchFamily="18" charset="0"/>
              </a:rPr>
              <a:pPr eaLnBrk="1" hangingPunct="1"/>
              <a:t>49</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950869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970338" y="8829675"/>
            <a:ext cx="3038475"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46BD9F-4FBA-46EB-8402-9268FBA49829}" type="slidenum">
              <a:rPr lang="en-US" altLang="en-US"/>
              <a:pPr/>
              <a:t>50</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29867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A833315-142E-44EC-B886-C0A45B7F24F1}" type="slidenum">
              <a:rPr lang="en-US" altLang="en-US">
                <a:latin typeface="Arial" panose="020B0604020202020204" pitchFamily="34" charset="0"/>
              </a:rPr>
              <a:pPr eaLnBrk="1" hangingPunct="1"/>
              <a:t>51</a:t>
            </a:fld>
            <a:endParaRPr lang="en-US" altLang="en-US" dirty="0">
              <a:latin typeface="Arial" panose="020B0604020202020204" pitchFamily="34"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1348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Identify three main stakeholders when going over snake chart: FEMA,</a:t>
            </a:r>
            <a:r>
              <a:rPr lang="en-US" altLang="en-US" baseline="0" dirty="0" smtClean="0"/>
              <a:t> State, Applicant </a:t>
            </a:r>
            <a:endParaRPr lang="en-US" altLang="en-US" dirty="0" smtClean="0"/>
          </a:p>
        </p:txBody>
      </p:sp>
      <p:sp>
        <p:nvSpPr>
          <p:cNvPr id="26628"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5F91265E-E95D-4066-B648-A2698792295A}" type="slidenum">
              <a:rPr lang="en-US" altLang="en-US" sz="1200">
                <a:latin typeface="Times New Roman" panose="02020603050405020304" pitchFamily="18" charset="0"/>
              </a:rPr>
              <a:pPr eaLnBrk="1" hangingPunct="1"/>
              <a:t>2</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75753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endParaRPr>
          </a:p>
        </p:txBody>
      </p:sp>
      <p:sp>
        <p:nvSpPr>
          <p:cNvPr id="174084"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C8D6B23-02D6-4677-8EE1-B0B0D2110248}" type="slidenum">
              <a:rPr lang="en-US" altLang="en-US">
                <a:latin typeface="Arial" panose="020B0604020202020204" pitchFamily="34" charset="0"/>
              </a:rPr>
              <a:pPr eaLnBrk="1" hangingPunct="1"/>
              <a:t>52</a:t>
            </a:fld>
            <a:endParaRPr lang="en-US" altLang="en-US" dirty="0">
              <a:latin typeface="Arial" panose="020B0604020202020204" pitchFamily="34" charset="0"/>
            </a:endParaRPr>
          </a:p>
        </p:txBody>
      </p:sp>
    </p:spTree>
    <p:extLst>
      <p:ext uri="{BB962C8B-B14F-4D97-AF65-F5344CB8AC3E}">
        <p14:creationId xmlns:p14="http://schemas.microsoft.com/office/powerpoint/2010/main" val="250397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0228"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E1BE17D-7383-4C74-8823-6A1AE78B587D}" type="slidenum">
              <a:rPr lang="en-US" altLang="en-US"/>
              <a:pPr eaLnBrk="1" hangingPunct="1"/>
              <a:t>53</a:t>
            </a:fld>
            <a:endParaRPr lang="en-US" altLang="en-US" dirty="0"/>
          </a:p>
        </p:txBody>
      </p:sp>
    </p:spTree>
    <p:extLst>
      <p:ext uri="{BB962C8B-B14F-4D97-AF65-F5344CB8AC3E}">
        <p14:creationId xmlns:p14="http://schemas.microsoft.com/office/powerpoint/2010/main" val="3515452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endParaRPr>
          </a:p>
        </p:txBody>
      </p:sp>
      <p:sp>
        <p:nvSpPr>
          <p:cNvPr id="78852" name="Slide Number Placeholder 3"/>
          <p:cNvSpPr>
            <a:spLocks noGrp="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9DE203-ECA4-4759-84CD-0CB1793C6D2E}" type="slidenum">
              <a:rPr lang="en-US" altLang="en-US" smtClean="0">
                <a:latin typeface="Arial" panose="020B0604020202020204" pitchFamily="34" charset="0"/>
              </a:rPr>
              <a:pPr fontAlgn="base">
                <a:spcBef>
                  <a:spcPct val="0"/>
                </a:spcBef>
                <a:spcAft>
                  <a:spcPct val="0"/>
                </a:spcAft>
              </a:pPr>
              <a:t>55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4521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endParaRPr>
          </a:p>
        </p:txBody>
      </p:sp>
      <p:sp>
        <p:nvSpPr>
          <p:cNvPr id="163844"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6D71BFA-E90F-41DB-9E9B-4DB749B48804}" type="slidenum">
              <a:rPr lang="en-US" altLang="en-US">
                <a:latin typeface="Arial" panose="020B0604020202020204" pitchFamily="34" charset="0"/>
              </a:rPr>
              <a:pPr eaLnBrk="1" hangingPunct="1"/>
              <a:t>61</a:t>
            </a:fld>
            <a:endParaRPr lang="en-US" altLang="en-US" dirty="0">
              <a:latin typeface="Arial" panose="020B0604020202020204" pitchFamily="34" charset="0"/>
            </a:endParaRPr>
          </a:p>
        </p:txBody>
      </p:sp>
    </p:spTree>
    <p:extLst>
      <p:ext uri="{BB962C8B-B14F-4D97-AF65-F5344CB8AC3E}">
        <p14:creationId xmlns:p14="http://schemas.microsoft.com/office/powerpoint/2010/main" val="418971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Explain in general terms each one of the 4 accepted methods: 1) informal method for securing goods or services 2) advertised and awarded to lowest responsive and responsible bidder 3) similar to sealed bid in which contracts are awarded on basis of qualifications instead of solely on price 4) requires cost analysis in this type</a:t>
            </a:r>
          </a:p>
          <a:p>
            <a:pPr eaLnBrk="1" hangingPunct="1">
              <a:spcBef>
                <a:spcPct val="0"/>
              </a:spcBef>
              <a:buFontTx/>
              <a:buChar char="•"/>
            </a:pPr>
            <a:r>
              <a:rPr lang="en-US" altLang="en-US" smtClean="0"/>
              <a:t>PNP’s under general circumstances do not have to follow Louisiana Public Law but when using Federal funds they still must follow 44CFR similarly to all other applicants (state and local govt’s).</a:t>
            </a:r>
          </a:p>
          <a:p>
            <a:pPr eaLnBrk="1" hangingPunct="1">
              <a:spcBef>
                <a:spcPct val="0"/>
              </a:spcBef>
              <a:buFontTx/>
              <a:buChar char="•"/>
            </a:pPr>
            <a:r>
              <a:rPr lang="en-US" altLang="en-US" smtClean="0"/>
              <a:t>Evidence of proper procurement procedures for both emergency and permanent work must be provided.</a:t>
            </a:r>
          </a:p>
          <a:p>
            <a:pPr eaLnBrk="1" hangingPunct="1">
              <a:spcBef>
                <a:spcPct val="0"/>
              </a:spcBef>
              <a:buFontTx/>
              <a:buChar char="•"/>
            </a:pPr>
            <a:r>
              <a:rPr lang="en-US" altLang="en-US" smtClean="0"/>
              <a:t>Follow stricter bid law whether Federal, State, or local</a:t>
            </a:r>
          </a:p>
          <a:p>
            <a:pPr eaLnBrk="1" hangingPunct="1">
              <a:spcBef>
                <a:spcPct val="0"/>
              </a:spcBef>
              <a:buFontTx/>
              <a:buChar char="•"/>
            </a:pPr>
            <a:r>
              <a:rPr lang="en-US" altLang="en-US" b="1" smtClean="0"/>
              <a:t>From our Grants Management perspective, we look for an attempt to secure the lowest bidder.</a:t>
            </a:r>
          </a:p>
          <a:p>
            <a:pPr eaLnBrk="1" hangingPunct="1">
              <a:spcBef>
                <a:spcPct val="0"/>
              </a:spcBef>
              <a:buFontTx/>
              <a:buChar char="•"/>
            </a:pPr>
            <a:r>
              <a:rPr lang="en-US" altLang="en-US" b="1" smtClean="0"/>
              <a:t> </a:t>
            </a:r>
            <a:r>
              <a:rPr lang="en-US" altLang="en-US" smtClean="0"/>
              <a:t>Regarding the number of bids required to prove procurement/cost reasonableness: Per 44CFR 13.36(d)(1). (FEMA has interpreted this as THREE sources.  Christen found that in the “Public Assistance Grantee and Subgrantee Procurement Requirements Under 44 C.F.R. Pt. 13 and 2 C.F.R. Pt. 215 FEMA Office of Chief Counsel Procurement Disaster Assistance Team December 2014 Field Manual”, although it certainly could exist in other documents too.)  But, GOHSEP has interpreted this as 2 sources since the early days of DR-1603 and FEMA has never questioned it.</a:t>
            </a:r>
          </a:p>
          <a:p>
            <a:pPr eaLnBrk="1" hangingPunct="1">
              <a:spcBef>
                <a:spcPct val="0"/>
              </a:spcBef>
              <a:buFontTx/>
              <a:buChar char="•"/>
            </a:pPr>
            <a:endParaRPr lang="en-US" altLang="en-US" smtClean="0"/>
          </a:p>
        </p:txBody>
      </p:sp>
      <p:sp>
        <p:nvSpPr>
          <p:cNvPr id="149508" name="Slide Number Placeholder 3"/>
          <p:cNvSpPr>
            <a:spLocks noGrp="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5" rIns="91330" bIns="45665"/>
          <a:lstStyle>
            <a:lvl1pPr>
              <a:defRPr>
                <a:solidFill>
                  <a:schemeClr val="tx1"/>
                </a:solidFill>
                <a:latin typeface="Calibri" panose="020F0502020204030204" pitchFamily="34" charset="0"/>
              </a:defRPr>
            </a:lvl1pPr>
            <a:lvl2pPr marL="741363" indent="-282575">
              <a:defRPr>
                <a:solidFill>
                  <a:schemeClr val="tx1"/>
                </a:solidFill>
                <a:latin typeface="Calibri" panose="020F0502020204030204" pitchFamily="34" charset="0"/>
              </a:defRPr>
            </a:lvl2pPr>
            <a:lvl3pPr marL="1141413" indent="-225425">
              <a:defRPr>
                <a:solidFill>
                  <a:schemeClr val="tx1"/>
                </a:solidFill>
                <a:latin typeface="Calibri" panose="020F0502020204030204" pitchFamily="34" charset="0"/>
              </a:defRPr>
            </a:lvl3pPr>
            <a:lvl4pPr marL="1597025" indent="-225425">
              <a:defRPr>
                <a:solidFill>
                  <a:schemeClr val="tx1"/>
                </a:solidFill>
                <a:latin typeface="Calibri" panose="020F0502020204030204" pitchFamily="34" charset="0"/>
              </a:defRPr>
            </a:lvl4pPr>
            <a:lvl5pPr marL="2054225" indent="-225425">
              <a:defRPr>
                <a:solidFill>
                  <a:schemeClr val="tx1"/>
                </a:solidFill>
                <a:latin typeface="Calibri" panose="020F0502020204030204" pitchFamily="34" charset="0"/>
              </a:defRPr>
            </a:lvl5pPr>
            <a:lvl6pPr marL="2511425" indent="-225425" eaLnBrk="0" fontAlgn="base" hangingPunct="0">
              <a:spcBef>
                <a:spcPct val="0"/>
              </a:spcBef>
              <a:spcAft>
                <a:spcPct val="0"/>
              </a:spcAft>
              <a:defRPr>
                <a:solidFill>
                  <a:schemeClr val="tx1"/>
                </a:solidFill>
                <a:latin typeface="Calibri" panose="020F0502020204030204" pitchFamily="34" charset="0"/>
              </a:defRPr>
            </a:lvl6pPr>
            <a:lvl7pPr marL="2968625" indent="-225425" eaLnBrk="0" fontAlgn="base" hangingPunct="0">
              <a:spcBef>
                <a:spcPct val="0"/>
              </a:spcBef>
              <a:spcAft>
                <a:spcPct val="0"/>
              </a:spcAft>
              <a:defRPr>
                <a:solidFill>
                  <a:schemeClr val="tx1"/>
                </a:solidFill>
                <a:latin typeface="Calibri" panose="020F0502020204030204" pitchFamily="34" charset="0"/>
              </a:defRPr>
            </a:lvl7pPr>
            <a:lvl8pPr marL="3425825" indent="-225425" eaLnBrk="0" fontAlgn="base" hangingPunct="0">
              <a:spcBef>
                <a:spcPct val="0"/>
              </a:spcBef>
              <a:spcAft>
                <a:spcPct val="0"/>
              </a:spcAft>
              <a:defRPr>
                <a:solidFill>
                  <a:schemeClr val="tx1"/>
                </a:solidFill>
                <a:latin typeface="Calibri" panose="020F0502020204030204" pitchFamily="34" charset="0"/>
              </a:defRPr>
            </a:lvl8pPr>
            <a:lvl9pPr marL="3883025" indent="-225425"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9C9FE766-83D5-4623-A844-C6E6794BF5A4}" type="slidenum">
              <a:rPr lang="en-US" altLang="en-US" sz="1200">
                <a:latin typeface="Times New Roman" panose="02020603050405020304" pitchFamily="18" charset="0"/>
              </a:rPr>
              <a:pPr eaLnBrk="1" hangingPunct="1"/>
              <a:t>62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148012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2029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6493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4212" name="Slide Number Placeholder 3"/>
          <p:cNvSpPr>
            <a:spLocks noGrp="1"/>
          </p:cNvSpPr>
          <p:nvPr>
            <p:ph type="sldNum" sz="quarter" idx="5"/>
          </p:nvPr>
        </p:nvSpPr>
        <p:spPr bwMode="auto">
          <a:xfrm>
            <a:off x="3978275" y="8842375"/>
            <a:ext cx="3043238"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7" tIns="45733" rIns="91467" bIns="45733" numCol="1" anchorCtr="0" compatLnSpc="1">
            <a:prstTxWarp prst="textNoShape">
              <a:avLst/>
            </a:prstTxWarp>
          </a:bodyPr>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DBEE0A7-0D93-45A2-8BD4-B841A69708BC}" type="slidenum">
              <a:rPr lang="en-US" altLang="en-US" smtClean="0">
                <a:latin typeface="Times New Roman" panose="02020603050405020304" pitchFamily="18" charset="0"/>
              </a:rPr>
              <a:pPr fontAlgn="base">
                <a:spcBef>
                  <a:spcPct val="0"/>
                </a:spcBef>
                <a:spcAft>
                  <a:spcPct val="0"/>
                </a:spcAft>
              </a:pPr>
              <a:t>66</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54454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350" eaLnBrk="1" hangingPunct="1">
              <a:spcBef>
                <a:spcPct val="0"/>
              </a:spcBef>
            </a:pPr>
            <a:r>
              <a:rPr lang="en-US" altLang="en-US" dirty="0" smtClean="0"/>
              <a:t>EPS started in March 2008.  Prior to then, only the traditional Detailed Expense Review was available.</a:t>
            </a:r>
          </a:p>
          <a:p>
            <a:pPr defTabSz="895350" eaLnBrk="1" hangingPunct="1">
              <a:spcBef>
                <a:spcPct val="0"/>
              </a:spcBef>
            </a:pPr>
            <a:r>
              <a:rPr lang="en-US" altLang="en-US" dirty="0" smtClean="0"/>
              <a:t>The EPS process does </a:t>
            </a:r>
            <a:r>
              <a:rPr lang="en-US" altLang="en-US" b="1" u="sng" dirty="0" smtClean="0"/>
              <a:t>not</a:t>
            </a:r>
            <a:r>
              <a:rPr lang="en-US" altLang="en-US" dirty="0" smtClean="0"/>
              <a:t> apply to </a:t>
            </a:r>
            <a:r>
              <a:rPr lang="en-US" altLang="en-US" dirty="0" smtClean="0">
                <a:solidFill>
                  <a:srgbClr val="C00000"/>
                </a:solidFill>
              </a:rPr>
              <a:t>Small Projects</a:t>
            </a:r>
            <a:r>
              <a:rPr lang="en-US" altLang="en-US" dirty="0" smtClean="0"/>
              <a:t>. </a:t>
            </a:r>
          </a:p>
        </p:txBody>
      </p:sp>
      <p:sp>
        <p:nvSpPr>
          <p:cNvPr id="82948" name="Slide Number Placeholder 3"/>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EE3B35-A10B-4E88-8679-D46C9B2E5538}" type="slidenum">
              <a:rPr lang="en-US" altLang="en-US" smtClean="0"/>
              <a:pPr fontAlgn="base">
                <a:spcBef>
                  <a:spcPct val="0"/>
                </a:spcBef>
                <a:spcAft>
                  <a:spcPct val="0"/>
                </a:spcAft>
              </a:pPr>
              <a:t>68</a:t>
            </a:fld>
            <a:endParaRPr lang="en-US" altLang="en-US" smtClean="0"/>
          </a:p>
        </p:txBody>
      </p:sp>
    </p:spTree>
    <p:extLst>
      <p:ext uri="{BB962C8B-B14F-4D97-AF65-F5344CB8AC3E}">
        <p14:creationId xmlns:p14="http://schemas.microsoft.com/office/powerpoint/2010/main" val="1847091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350" eaLnBrk="1" hangingPunct="1">
              <a:spcBef>
                <a:spcPct val="0"/>
              </a:spcBef>
            </a:pPr>
            <a:r>
              <a:rPr lang="en-US" altLang="en-US" dirty="0" smtClean="0"/>
              <a:t>Average time to payment is really 4-5 days, although it’s promised</a:t>
            </a:r>
            <a:r>
              <a:rPr lang="en-US" altLang="en-US" baseline="0" dirty="0" smtClean="0"/>
              <a:t> within 10-14 days</a:t>
            </a:r>
            <a:r>
              <a:rPr lang="en-US" altLang="en-US" dirty="0" smtClean="0"/>
              <a:t>.</a:t>
            </a:r>
          </a:p>
          <a:p>
            <a:pPr defTabSz="895350" eaLnBrk="1" hangingPunct="1">
              <a:spcBef>
                <a:spcPct val="0"/>
              </a:spcBef>
            </a:pPr>
            <a:endParaRPr lang="en-US" altLang="en-US" dirty="0" smtClean="0"/>
          </a:p>
        </p:txBody>
      </p:sp>
      <p:sp>
        <p:nvSpPr>
          <p:cNvPr id="2048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52E8545-78C2-4248-9F22-C00C15973F91}" type="slidenum">
              <a:rPr lang="en-US" altLang="en-US"/>
              <a:pPr eaLnBrk="1" hangingPunct="1"/>
              <a:t>69</a:t>
            </a:fld>
            <a:endParaRPr lang="en-US" altLang="en-US" dirty="0"/>
          </a:p>
        </p:txBody>
      </p:sp>
    </p:spTree>
    <p:extLst>
      <p:ext uri="{BB962C8B-B14F-4D97-AF65-F5344CB8AC3E}">
        <p14:creationId xmlns:p14="http://schemas.microsoft.com/office/powerpoint/2010/main" val="210967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Grants Portal and EMMIE, namely that they do not communicate</a:t>
            </a:r>
            <a:r>
              <a:rPr lang="en-US" baseline="0" dirty="0" smtClean="0"/>
              <a:t> or automatically move any documents over into LAPA</a:t>
            </a:r>
            <a:endParaRPr lang="en-US" dirty="0"/>
          </a:p>
        </p:txBody>
      </p:sp>
    </p:spTree>
    <p:extLst>
      <p:ext uri="{BB962C8B-B14F-4D97-AF65-F5344CB8AC3E}">
        <p14:creationId xmlns:p14="http://schemas.microsoft.com/office/powerpoint/2010/main" val="370354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853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52B51D2C-7181-4FF3-9F18-50CFB6936627}" type="slidenum">
              <a:rPr lang="en-US" altLang="en-US"/>
              <a:pPr eaLnBrk="1" hangingPunct="1"/>
              <a:t>72</a:t>
            </a:fld>
            <a:endParaRPr lang="en-US" altLang="en-US"/>
          </a:p>
        </p:txBody>
      </p:sp>
    </p:spTree>
    <p:extLst>
      <p:ext uri="{BB962C8B-B14F-4D97-AF65-F5344CB8AC3E}">
        <p14:creationId xmlns:p14="http://schemas.microsoft.com/office/powerpoint/2010/main" val="2513494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Closeout could take years so that means the documentation will need to be retained for years (Katrina, Rita, Isaac, </a:t>
            </a:r>
            <a:r>
              <a:rPr lang="en-US" altLang="en-US" dirty="0" err="1" smtClean="0"/>
              <a:t>etc</a:t>
            </a:r>
            <a:r>
              <a:rPr lang="en-US" altLang="en-US" dirty="0" smtClean="0"/>
              <a:t>),</a:t>
            </a:r>
            <a:r>
              <a:rPr lang="en-US" altLang="en-US" baseline="0" dirty="0" smtClean="0"/>
              <a:t> and note that in some cases FEMA requires records be maintained for 3 years after the ENTIRE DISASTER is closed…all PWs, all Applicants, and the entire Disaster.  That could be 20+ years (Katrina still isn’t Closed, for example)!!</a:t>
            </a:r>
            <a:endParaRPr lang="en-US" altLang="en-US" dirty="0" smtClean="0"/>
          </a:p>
          <a:p>
            <a:pPr eaLnBrk="1" hangingPunct="1">
              <a:spcBef>
                <a:spcPct val="0"/>
              </a:spcBef>
              <a:buFontTx/>
              <a:buChar char="•"/>
            </a:pPr>
            <a:r>
              <a:rPr lang="en-US" altLang="en-US" dirty="0" smtClean="0"/>
              <a:t>Records should describe in detail the who, what, when, where, why, and how much for each item related to a project</a:t>
            </a:r>
          </a:p>
          <a:p>
            <a:pPr eaLnBrk="1" hangingPunct="1">
              <a:spcBef>
                <a:spcPct val="0"/>
              </a:spcBef>
              <a:buFontTx/>
              <a:buChar char="•"/>
            </a:pPr>
            <a:r>
              <a:rPr lang="en-US" altLang="en-US" dirty="0" smtClean="0"/>
              <a:t>Everything that pertains to a project should be filed with the corresponding PW:  photos, new insurance or insurance settlement info, cancelled checks, payroll records, purchase orders, maintenance records, reimbursement documents (RRF, summary records, invoices, contracts, procurement info)</a:t>
            </a:r>
          </a:p>
          <a:p>
            <a:pPr eaLnBrk="1" hangingPunct="1">
              <a:spcBef>
                <a:spcPct val="0"/>
              </a:spcBef>
              <a:buFontTx/>
              <a:buChar char="•"/>
            </a:pPr>
            <a:r>
              <a:rPr lang="en-US" altLang="en-US" dirty="0" smtClean="0"/>
              <a:t>Retention period starts after an Applicant receives notification that all of their PWs, a specific PW, or the Disaster has been closed.  </a:t>
            </a:r>
          </a:p>
          <a:p>
            <a:pPr eaLnBrk="1" hangingPunct="1">
              <a:spcBef>
                <a:spcPct val="0"/>
              </a:spcBef>
              <a:buFontTx/>
              <a:buChar char="•"/>
            </a:pPr>
            <a:r>
              <a:rPr lang="en-US" altLang="en-US" dirty="0" smtClean="0"/>
              <a:t>Records Retention= 2CFR 200.334 and 200.337</a:t>
            </a:r>
          </a:p>
          <a:p>
            <a:pPr eaLnBrk="1" hangingPunct="1">
              <a:spcBef>
                <a:spcPct val="0"/>
              </a:spcBef>
              <a:buFontTx/>
              <a:buChar char="•"/>
            </a:pPr>
            <a:endParaRPr lang="en-US" altLang="en-US" dirty="0" smtClean="0"/>
          </a:p>
        </p:txBody>
      </p:sp>
      <p:sp>
        <p:nvSpPr>
          <p:cNvPr id="212996"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65424D59-4099-4815-B8B9-A86EF15B67A5}" type="slidenum">
              <a:rPr lang="en-US" altLang="en-US" sz="1200">
                <a:latin typeface="Times New Roman" panose="02020603050405020304" pitchFamily="18" charset="0"/>
              </a:rPr>
              <a:pPr eaLnBrk="1" hangingPunct="1"/>
              <a:t>73</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848997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solidFill>
                  <a:schemeClr val="tx1">
                    <a:lumMod val="75000"/>
                    <a:lumOff val="25000"/>
                  </a:schemeClr>
                </a:solidFill>
                <a:hlinkClick r:id="rId3"/>
              </a:rPr>
              <a:t>Soon to be created:    GOHSEPPA@LA.Gov</a:t>
            </a:r>
            <a:r>
              <a:rPr lang="en-US" dirty="0" smtClean="0">
                <a:solidFill>
                  <a:schemeClr val="tx1">
                    <a:lumMod val="75000"/>
                    <a:lumOff val="25000"/>
                  </a:schemeClr>
                </a:solidFill>
              </a:rPr>
              <a:t> – General Public Assistance questions</a:t>
            </a:r>
          </a:p>
          <a:p>
            <a:pPr eaLnBrk="1" hangingPunct="1">
              <a:defRPr/>
            </a:pPr>
            <a:endParaRPr lang="en-US" dirty="0"/>
          </a:p>
        </p:txBody>
      </p:sp>
    </p:spTree>
    <p:extLst>
      <p:ext uri="{BB962C8B-B14F-4D97-AF65-F5344CB8AC3E}">
        <p14:creationId xmlns:p14="http://schemas.microsoft.com/office/powerpoint/2010/main" val="102837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C49A563-78BA-49A5-B724-9D4330EA4A79}" type="slidenum">
              <a:rPr lang="en-US" altLang="en-US"/>
              <a:pPr eaLnBrk="1" hangingPunct="1"/>
              <a:t>7</a:t>
            </a:fld>
            <a:endParaRPr lang="en-US" altLang="en-US" dirty="0"/>
          </a:p>
        </p:txBody>
      </p:sp>
      <p:sp>
        <p:nvSpPr>
          <p:cNvPr id="1116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47048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BF666319-D161-4731-997F-14DCD24FF31A}" type="slidenum">
              <a:rPr lang="en-US" altLang="en-US">
                <a:latin typeface="Arial" panose="020B0604020202020204" pitchFamily="34" charset="0"/>
              </a:rPr>
              <a:pPr eaLnBrk="1" hangingPunct="1"/>
              <a:t>10</a:t>
            </a:fld>
            <a:endParaRPr lang="en-US" altLang="en-US" dirty="0">
              <a:latin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023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Explain what the reimbursement request form is and that the RRF in addition to all summary records can be found under the resources tab in LouisianaPA.com which will be discussed </a:t>
            </a:r>
            <a:r>
              <a:rPr lang="en-US" altLang="en-US" dirty="0" smtClean="0"/>
              <a:t>in </a:t>
            </a:r>
            <a:r>
              <a:rPr lang="en-US" altLang="en-US" dirty="0"/>
              <a:t>later slides.  Stress to the audience that this is a REIMBURSEMENT Program.  It is up to you to keep good records and submit your documentation to </a:t>
            </a:r>
            <a:r>
              <a:rPr lang="en-US" altLang="en-US" dirty="0" smtClean="0"/>
              <a:t>GOHSEP.  </a:t>
            </a:r>
            <a:r>
              <a:rPr lang="en-US" altLang="en-US" dirty="0"/>
              <a:t>You have to submit all required documentation to GOHSEP for reimbursement and retain additional documents for closeout and audits.  We like to see complete and accurate packages with no returns because returns can delay reimbursements.</a:t>
            </a:r>
          </a:p>
        </p:txBody>
      </p:sp>
      <p:sp>
        <p:nvSpPr>
          <p:cNvPr id="95236" name="Slide Number Placeholder 3"/>
          <p:cNvSpPr>
            <a:spLocks noGrp="1"/>
          </p:cNvSpPr>
          <p:nvPr>
            <p:ph type="sldNum" sz="quarter" idx="5"/>
          </p:nvPr>
        </p:nvSpPr>
        <p:spPr>
          <a:xfrm>
            <a:off x="3978487" y="8842216"/>
            <a:ext cx="3043026" cy="4652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spcBef>
                <a:spcPct val="30000"/>
              </a:spcBef>
              <a:defRPr sz="1200">
                <a:solidFill>
                  <a:schemeClr val="tx1"/>
                </a:solidFill>
                <a:latin typeface="Times New Roman" panose="02020603050405020304" pitchFamily="18" charset="0"/>
              </a:defRPr>
            </a:lvl1pPr>
            <a:lvl2pPr marL="743171" indent="-284248">
              <a:spcBef>
                <a:spcPct val="30000"/>
              </a:spcBef>
              <a:defRPr sz="1200">
                <a:solidFill>
                  <a:schemeClr val="tx1"/>
                </a:solidFill>
                <a:latin typeface="Times New Roman" panose="02020603050405020304" pitchFamily="18" charset="0"/>
              </a:defRPr>
            </a:lvl2pPr>
            <a:lvl3pPr marL="1143340" indent="-227081">
              <a:spcBef>
                <a:spcPct val="30000"/>
              </a:spcBef>
              <a:defRPr sz="1200">
                <a:solidFill>
                  <a:schemeClr val="tx1"/>
                </a:solidFill>
                <a:latin typeface="Times New Roman" panose="02020603050405020304" pitchFamily="18" charset="0"/>
              </a:defRPr>
            </a:lvl3pPr>
            <a:lvl4pPr marL="1600677" indent="-227081">
              <a:spcBef>
                <a:spcPct val="30000"/>
              </a:spcBef>
              <a:defRPr sz="1200">
                <a:solidFill>
                  <a:schemeClr val="tx1"/>
                </a:solidFill>
                <a:latin typeface="Times New Roman" panose="02020603050405020304" pitchFamily="18" charset="0"/>
              </a:defRPr>
            </a:lvl4pPr>
            <a:lvl5pPr marL="2058013" indent="-227081">
              <a:spcBef>
                <a:spcPct val="30000"/>
              </a:spcBef>
              <a:defRPr sz="1200">
                <a:solidFill>
                  <a:schemeClr val="tx1"/>
                </a:solidFill>
                <a:latin typeface="Times New Roman" panose="02020603050405020304" pitchFamily="18" charset="0"/>
              </a:defRPr>
            </a:lvl5pPr>
            <a:lvl6pPr marL="2515349" indent="-227081" eaLnBrk="0" fontAlgn="base" hangingPunct="0">
              <a:spcBef>
                <a:spcPct val="30000"/>
              </a:spcBef>
              <a:spcAft>
                <a:spcPct val="0"/>
              </a:spcAft>
              <a:defRPr sz="1200">
                <a:solidFill>
                  <a:schemeClr val="tx1"/>
                </a:solidFill>
                <a:latin typeface="Times New Roman" panose="02020603050405020304" pitchFamily="18" charset="0"/>
              </a:defRPr>
            </a:lvl6pPr>
            <a:lvl7pPr marL="2972686" indent="-227081" eaLnBrk="0" fontAlgn="base" hangingPunct="0">
              <a:spcBef>
                <a:spcPct val="30000"/>
              </a:spcBef>
              <a:spcAft>
                <a:spcPct val="0"/>
              </a:spcAft>
              <a:defRPr sz="1200">
                <a:solidFill>
                  <a:schemeClr val="tx1"/>
                </a:solidFill>
                <a:latin typeface="Times New Roman" panose="02020603050405020304" pitchFamily="18" charset="0"/>
              </a:defRPr>
            </a:lvl7pPr>
            <a:lvl8pPr marL="3430022" indent="-227081" eaLnBrk="0" fontAlgn="base" hangingPunct="0">
              <a:spcBef>
                <a:spcPct val="30000"/>
              </a:spcBef>
              <a:spcAft>
                <a:spcPct val="0"/>
              </a:spcAft>
              <a:defRPr sz="1200">
                <a:solidFill>
                  <a:schemeClr val="tx1"/>
                </a:solidFill>
                <a:latin typeface="Times New Roman" panose="02020603050405020304" pitchFamily="18" charset="0"/>
              </a:defRPr>
            </a:lvl8pPr>
            <a:lvl9pPr marL="3887359" indent="-227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448CEE-56E5-4147-B93F-2C715142107D}" type="slidenum">
              <a:rPr lang="en-US" altLang="en-US" smtClean="0"/>
              <a:pPr>
                <a:spcBef>
                  <a:spcPct val="0"/>
                </a:spcBef>
              </a:pPr>
              <a:t>14</a:t>
            </a:fld>
            <a:endParaRPr lang="en-US" altLang="en-US" dirty="0"/>
          </a:p>
        </p:txBody>
      </p:sp>
    </p:spTree>
    <p:extLst>
      <p:ext uri="{BB962C8B-B14F-4D97-AF65-F5344CB8AC3E}">
        <p14:creationId xmlns:p14="http://schemas.microsoft.com/office/powerpoint/2010/main" val="321671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Highlight each summary record which will be detailed on subsequent slides</a:t>
            </a:r>
          </a:p>
        </p:txBody>
      </p:sp>
      <p:sp>
        <p:nvSpPr>
          <p:cNvPr id="97284" name="Slide Number Placeholder 3"/>
          <p:cNvSpPr>
            <a:spLocks noGrp="1"/>
          </p:cNvSpPr>
          <p:nvPr>
            <p:ph type="sldNum" sz="quarter" idx="5"/>
          </p:nvPr>
        </p:nvSpPr>
        <p:spPr>
          <a:xfrm>
            <a:off x="3978487" y="8842216"/>
            <a:ext cx="3043026" cy="4652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spcBef>
                <a:spcPct val="30000"/>
              </a:spcBef>
              <a:defRPr sz="1200">
                <a:solidFill>
                  <a:schemeClr val="tx1"/>
                </a:solidFill>
                <a:latin typeface="Times New Roman" panose="02020603050405020304" pitchFamily="18" charset="0"/>
              </a:defRPr>
            </a:lvl1pPr>
            <a:lvl2pPr marL="743171" indent="-284248">
              <a:spcBef>
                <a:spcPct val="30000"/>
              </a:spcBef>
              <a:defRPr sz="1200">
                <a:solidFill>
                  <a:schemeClr val="tx1"/>
                </a:solidFill>
                <a:latin typeface="Times New Roman" panose="02020603050405020304" pitchFamily="18" charset="0"/>
              </a:defRPr>
            </a:lvl2pPr>
            <a:lvl3pPr marL="1143340" indent="-227081">
              <a:spcBef>
                <a:spcPct val="30000"/>
              </a:spcBef>
              <a:defRPr sz="1200">
                <a:solidFill>
                  <a:schemeClr val="tx1"/>
                </a:solidFill>
                <a:latin typeface="Times New Roman" panose="02020603050405020304" pitchFamily="18" charset="0"/>
              </a:defRPr>
            </a:lvl3pPr>
            <a:lvl4pPr marL="1600677" indent="-227081">
              <a:spcBef>
                <a:spcPct val="30000"/>
              </a:spcBef>
              <a:defRPr sz="1200">
                <a:solidFill>
                  <a:schemeClr val="tx1"/>
                </a:solidFill>
                <a:latin typeface="Times New Roman" panose="02020603050405020304" pitchFamily="18" charset="0"/>
              </a:defRPr>
            </a:lvl4pPr>
            <a:lvl5pPr marL="2058013" indent="-227081">
              <a:spcBef>
                <a:spcPct val="30000"/>
              </a:spcBef>
              <a:defRPr sz="1200">
                <a:solidFill>
                  <a:schemeClr val="tx1"/>
                </a:solidFill>
                <a:latin typeface="Times New Roman" panose="02020603050405020304" pitchFamily="18" charset="0"/>
              </a:defRPr>
            </a:lvl5pPr>
            <a:lvl6pPr marL="2515349" indent="-227081" eaLnBrk="0" fontAlgn="base" hangingPunct="0">
              <a:spcBef>
                <a:spcPct val="30000"/>
              </a:spcBef>
              <a:spcAft>
                <a:spcPct val="0"/>
              </a:spcAft>
              <a:defRPr sz="1200">
                <a:solidFill>
                  <a:schemeClr val="tx1"/>
                </a:solidFill>
                <a:latin typeface="Times New Roman" panose="02020603050405020304" pitchFamily="18" charset="0"/>
              </a:defRPr>
            </a:lvl6pPr>
            <a:lvl7pPr marL="2972686" indent="-227081" eaLnBrk="0" fontAlgn="base" hangingPunct="0">
              <a:spcBef>
                <a:spcPct val="30000"/>
              </a:spcBef>
              <a:spcAft>
                <a:spcPct val="0"/>
              </a:spcAft>
              <a:defRPr sz="1200">
                <a:solidFill>
                  <a:schemeClr val="tx1"/>
                </a:solidFill>
                <a:latin typeface="Times New Roman" panose="02020603050405020304" pitchFamily="18" charset="0"/>
              </a:defRPr>
            </a:lvl7pPr>
            <a:lvl8pPr marL="3430022" indent="-227081" eaLnBrk="0" fontAlgn="base" hangingPunct="0">
              <a:spcBef>
                <a:spcPct val="30000"/>
              </a:spcBef>
              <a:spcAft>
                <a:spcPct val="0"/>
              </a:spcAft>
              <a:defRPr sz="1200">
                <a:solidFill>
                  <a:schemeClr val="tx1"/>
                </a:solidFill>
                <a:latin typeface="Times New Roman" panose="02020603050405020304" pitchFamily="18" charset="0"/>
              </a:defRPr>
            </a:lvl8pPr>
            <a:lvl9pPr marL="3887359" indent="-2270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85E431-FDBE-4D4A-8CD5-97DF2E9BEC05}" type="slidenum">
              <a:rPr lang="en-US" altLang="en-US" smtClean="0"/>
              <a:pPr>
                <a:spcBef>
                  <a:spcPct val="0"/>
                </a:spcBef>
              </a:pPr>
              <a:t>16</a:t>
            </a:fld>
            <a:endParaRPr lang="en-US" altLang="en-US" dirty="0"/>
          </a:p>
        </p:txBody>
      </p:sp>
    </p:spTree>
    <p:extLst>
      <p:ext uri="{BB962C8B-B14F-4D97-AF65-F5344CB8AC3E}">
        <p14:creationId xmlns:p14="http://schemas.microsoft.com/office/powerpoint/2010/main" val="4291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smtClean="0"/>
              <a:t>Applicants want to capture all costs so they need to submit an accurate summary record with HOURS worked by DAY per WEEK as this is critical in determining OT worked and what</a:t>
            </a:r>
            <a:r>
              <a:rPr lang="en-US" altLang="en-US" baseline="0" dirty="0" smtClean="0"/>
              <a:t> hours are eligible for reimbursement</a:t>
            </a:r>
            <a:r>
              <a:rPr lang="en-US" altLang="en-US" dirty="0" smtClean="0"/>
              <a:t>.</a:t>
            </a:r>
          </a:p>
        </p:txBody>
      </p:sp>
      <p:sp>
        <p:nvSpPr>
          <p:cNvPr id="119812"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BD0DE65-2688-44AA-823B-CC6791241B60}" type="slidenum">
              <a:rPr lang="en-US" altLang="en-US" sz="1200">
                <a:latin typeface="Times New Roman" panose="02020603050405020304" pitchFamily="18" charset="0"/>
              </a:rPr>
              <a:pPr eaLnBrk="1" hangingPunct="1"/>
              <a:t>17</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2941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a:t>
            </a:r>
            <a:r>
              <a:rPr lang="en-US" altLang="en-US" baseline="0" dirty="0" smtClean="0"/>
              <a:t> the Applicant’s</a:t>
            </a:r>
            <a:r>
              <a:rPr lang="en-US" altLang="en-US" dirty="0" smtClean="0"/>
              <a:t> non-wage compensation such as insurance, social security, sick and annual leave, and retirement benefits provided in addition to normal salary.  The Fringe Benefits can encompass as much as 30% of a base salary package, so it is important to capture those costs for eligible employees and work too.</a:t>
            </a:r>
          </a:p>
        </p:txBody>
      </p:sp>
      <p:sp>
        <p:nvSpPr>
          <p:cNvPr id="123908" name="Slide Number Placeholder 3"/>
          <p:cNvSpPr>
            <a:spLocks noGrp="1"/>
          </p:cNvSpPr>
          <p:nvPr>
            <p:ph type="sldNum" sz="quarter" idx="4294967295"/>
          </p:nvPr>
        </p:nvSpPr>
        <p:spPr bwMode="auto">
          <a:xfrm>
            <a:off x="3978275" y="8842375"/>
            <a:ext cx="304323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3" rIns="91467" bIns="45733"/>
          <a:lstStyle>
            <a:lvl1pPr>
              <a:defRPr>
                <a:solidFill>
                  <a:schemeClr val="tx1"/>
                </a:solidFill>
                <a:latin typeface="Calibri" panose="020F0502020204030204" pitchFamily="34" charset="0"/>
              </a:defRPr>
            </a:lvl1pPr>
            <a:lvl2pPr marL="742950" indent="-284163">
              <a:defRPr>
                <a:solidFill>
                  <a:schemeClr val="tx1"/>
                </a:solidFill>
                <a:latin typeface="Calibri" panose="020F0502020204030204" pitchFamily="34" charset="0"/>
              </a:defRPr>
            </a:lvl2pPr>
            <a:lvl3pPr marL="1143000" indent="-227013">
              <a:defRPr>
                <a:solidFill>
                  <a:schemeClr val="tx1"/>
                </a:solidFill>
                <a:latin typeface="Calibri" panose="020F0502020204030204" pitchFamily="34" charset="0"/>
              </a:defRPr>
            </a:lvl3pPr>
            <a:lvl4pPr marL="1600200" indent="-227013">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FAC52AA-9321-4D0F-B4BE-6FBE31604A92}" type="slidenum">
              <a:rPr lang="en-US" altLang="en-US" sz="1200">
                <a:latin typeface="Times New Roman" panose="02020603050405020304" pitchFamily="18" charset="0"/>
              </a:rPr>
              <a:pPr eaLnBrk="1" hangingPunct="1"/>
              <a:t>20</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44437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4283" y="1122363"/>
            <a:ext cx="8305100" cy="2387600"/>
          </a:xfrm>
        </p:spPr>
        <p:txBody>
          <a:bodyPr anchor="b"/>
          <a:lstStyle>
            <a:lvl1pPr algn="ctr">
              <a:defRPr sz="5700">
                <a:solidFill>
                  <a:srgbClr val="42547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8840" y="3602038"/>
            <a:ext cx="7952764" cy="1655762"/>
          </a:xfrm>
        </p:spPr>
        <p:txBody>
          <a:bodyPr/>
          <a:lstStyle>
            <a:lvl1pPr marL="0" indent="0" algn="ctr">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44938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a:xfrm>
            <a:off x="6553200" y="6245225"/>
            <a:ext cx="2133600" cy="476250"/>
          </a:xfrm>
          <a:prstGeom prst="rect">
            <a:avLst/>
          </a:prstGeom>
        </p:spPr>
        <p:txBody>
          <a:bodyPr/>
          <a:lstStyle/>
          <a:p>
            <a:pPr algn="ctr" fontAlgn="base">
              <a:spcBef>
                <a:spcPct val="0"/>
              </a:spcBef>
              <a:spcAft>
                <a:spcPct val="0"/>
              </a:spcAft>
            </a:pPr>
            <a:fld id="{81582BD6-FC20-4557-852B-8433F8572D30}" type="slidenum">
              <a:rPr lang="en-US" sz="2800" b="1">
                <a:solidFill>
                  <a:prstClr val="white"/>
                </a:solidFill>
                <a:latin typeface="Times New Roman" pitchFamily="18" charset="0"/>
              </a:rPr>
              <a:pPr algn="ctr" fontAlgn="base">
                <a:spcBef>
                  <a:spcPct val="0"/>
                </a:spcBef>
                <a:spcAft>
                  <a:spcPct val="0"/>
                </a:spcAft>
              </a:pPr>
              <a:t>‹#›</a:t>
            </a:fld>
            <a:endParaRPr lang="en-US" sz="2800" b="1" dirty="0">
              <a:solidFill>
                <a:prstClr val="white"/>
              </a:solidFill>
              <a:latin typeface="Times New Roman" pitchFamily="18" charset="0"/>
            </a:endParaRPr>
          </a:p>
        </p:txBody>
      </p:sp>
      <p:sp>
        <p:nvSpPr>
          <p:cNvPr id="13" name="Footer Placeholder 12"/>
          <p:cNvSpPr>
            <a:spLocks noGrp="1"/>
          </p:cNvSpPr>
          <p:nvPr>
            <p:ph type="ftr" sz="quarter" idx="15"/>
          </p:nvPr>
        </p:nvSpPr>
        <p:spPr>
          <a:xfrm>
            <a:off x="3124200" y="6245225"/>
            <a:ext cx="2895600" cy="476250"/>
          </a:xfrm>
          <a:prstGeom prst="rect">
            <a:avLst/>
          </a:prstGeom>
        </p:spPr>
        <p:txBody>
          <a:bodyPr/>
          <a:lstStyle/>
          <a:p>
            <a:pPr algn="ctr" fontAlgn="base">
              <a:spcBef>
                <a:spcPct val="0"/>
              </a:spcBef>
              <a:spcAft>
                <a:spcPct val="0"/>
              </a:spcAft>
            </a:pPr>
            <a:endParaRPr lang="en-US" sz="2800" b="1" dirty="0">
              <a:solidFill>
                <a:prstClr val="white"/>
              </a:solidFill>
              <a:latin typeface="Times New Roman" pitchFamily="18" charset="0"/>
            </a:endParaRPr>
          </a:p>
        </p:txBody>
      </p: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345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91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8884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884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540" y="1304765"/>
            <a:ext cx="3008313" cy="811762"/>
          </a:xfrm>
        </p:spPr>
        <p:txBody>
          <a:bodyPr anchor="b">
            <a:normAutofit/>
          </a:bodyPr>
          <a:lstStyle>
            <a:lvl1pPr algn="ctr">
              <a:lnSpc>
                <a:spcPts val="2700"/>
              </a:lnSpc>
              <a:defRPr sz="2800" b="0">
                <a:solidFill>
                  <a:srgbClr val="1C4372"/>
                </a:solidFill>
              </a:defRPr>
            </a:lvl1pPr>
          </a:lstStyle>
          <a:p>
            <a:r>
              <a:rPr lang="en-US" dirty="0"/>
              <a:t>Click to edit Master title style</a:t>
            </a:r>
          </a:p>
        </p:txBody>
      </p:sp>
      <p:sp>
        <p:nvSpPr>
          <p:cNvPr id="3" name="Content Placeholder 2"/>
          <p:cNvSpPr>
            <a:spLocks noGrp="1"/>
          </p:cNvSpPr>
          <p:nvPr>
            <p:ph idx="1"/>
          </p:nvPr>
        </p:nvSpPr>
        <p:spPr>
          <a:xfrm>
            <a:off x="3549390" y="1304764"/>
            <a:ext cx="5111750" cy="53842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540" y="2224539"/>
            <a:ext cx="3008313" cy="44710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101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9733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5900" y="5216426"/>
            <a:ext cx="5486400" cy="468052"/>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85900" y="1544017"/>
            <a:ext cx="5486400" cy="363640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85900" y="568447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853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5" name="Slide Number Placeholder 11"/>
          <p:cNvSpPr>
            <a:spLocks noGrp="1"/>
          </p:cNvSpPr>
          <p:nvPr>
            <p:ph type="sldNum" sz="quarter" idx="10"/>
          </p:nvPr>
        </p:nvSpPr>
        <p:spPr>
          <a:xfrm>
            <a:off x="6553200" y="6245225"/>
            <a:ext cx="2133600" cy="476250"/>
          </a:xfrm>
          <a:prstGeom prst="rect">
            <a:avLst/>
          </a:prstGeom>
        </p:spPr>
        <p:txBody>
          <a:bodyPr/>
          <a:lstStyle>
            <a:lvl1pPr algn="ctr" eaLnBrk="1" hangingPunct="1">
              <a:defRPr sz="2800" b="1">
                <a:solidFill>
                  <a:prstClr val="white"/>
                </a:solidFill>
                <a:latin typeface="Times New Roman" pitchFamily="18" charset="0"/>
              </a:defRPr>
            </a:lvl1pPr>
          </a:lstStyle>
          <a:p>
            <a:pPr>
              <a:defRPr/>
            </a:pPr>
            <a:fld id="{6CA64EBB-7D74-41B3-9DB2-0EFBDE8EB8F5}" type="slidenum">
              <a:rPr lang="en-US"/>
              <a:pPr>
                <a:defRPr/>
              </a:pPr>
              <a:t>‹#›</a:t>
            </a:fld>
            <a:endParaRPr lang="en-US" dirty="0"/>
          </a:p>
        </p:txBody>
      </p:sp>
      <p:sp>
        <p:nvSpPr>
          <p:cNvPr id="6" name="Footer Placeholder 12"/>
          <p:cNvSpPr>
            <a:spLocks noGrp="1"/>
          </p:cNvSpPr>
          <p:nvPr>
            <p:ph type="ftr" sz="quarter" idx="11"/>
          </p:nvPr>
        </p:nvSpPr>
        <p:spPr>
          <a:xfrm>
            <a:off x="3124200" y="6245225"/>
            <a:ext cx="2895600" cy="476250"/>
          </a:xfrm>
          <a:prstGeom prst="rect">
            <a:avLst/>
          </a:prstGeom>
        </p:spPr>
        <p:txBody>
          <a:bodyPr/>
          <a:lstStyle>
            <a:lvl1pPr algn="ctr" eaLnBrk="1" hangingPunct="1">
              <a:defRPr sz="2800" b="1">
                <a:solidFill>
                  <a:prstClr val="white"/>
                </a:solidFill>
                <a:latin typeface="Times New Roman" pitchFamily="18" charset="0"/>
              </a:defRPr>
            </a:lvl1pPr>
          </a:lstStyle>
          <a:p>
            <a:pPr>
              <a:defRPr/>
            </a:pPr>
            <a:endParaRPr lang="en-US" dirty="0"/>
          </a:p>
        </p:txBody>
      </p:sp>
    </p:spTree>
    <p:extLst>
      <p:ext uri="{BB962C8B-B14F-4D97-AF65-F5344CB8AC3E}">
        <p14:creationId xmlns:p14="http://schemas.microsoft.com/office/powerpoint/2010/main" val="322295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5" name="Slide Number Placeholder 11"/>
          <p:cNvSpPr>
            <a:spLocks noGrp="1"/>
          </p:cNvSpPr>
          <p:nvPr>
            <p:ph type="sldNum" sz="quarter" idx="10"/>
          </p:nvPr>
        </p:nvSpPr>
        <p:spPr>
          <a:xfrm>
            <a:off x="6553200" y="6245225"/>
            <a:ext cx="2133600" cy="476250"/>
          </a:xfrm>
          <a:prstGeom prst="rect">
            <a:avLst/>
          </a:prstGeom>
        </p:spPr>
        <p:txBody>
          <a:bodyPr/>
          <a:lstStyle>
            <a:lvl1pPr algn="ctr" eaLnBrk="1" hangingPunct="1">
              <a:defRPr sz="2800" b="1">
                <a:solidFill>
                  <a:prstClr val="white"/>
                </a:solidFill>
                <a:latin typeface="Times New Roman" pitchFamily="18" charset="0"/>
              </a:defRPr>
            </a:lvl1pPr>
          </a:lstStyle>
          <a:p>
            <a:pPr>
              <a:defRPr/>
            </a:pPr>
            <a:fld id="{610383D9-4D32-497D-9A1E-A6148849E63D}" type="slidenum">
              <a:rPr lang="en-US"/>
              <a:pPr>
                <a:defRPr/>
              </a:pPr>
              <a:t>‹#›</a:t>
            </a:fld>
            <a:endParaRPr lang="en-US" dirty="0"/>
          </a:p>
        </p:txBody>
      </p:sp>
      <p:sp>
        <p:nvSpPr>
          <p:cNvPr id="6" name="Footer Placeholder 12"/>
          <p:cNvSpPr>
            <a:spLocks noGrp="1"/>
          </p:cNvSpPr>
          <p:nvPr>
            <p:ph type="ftr" sz="quarter" idx="11"/>
          </p:nvPr>
        </p:nvSpPr>
        <p:spPr>
          <a:xfrm>
            <a:off x="3124200" y="6245225"/>
            <a:ext cx="2895600" cy="476250"/>
          </a:xfrm>
          <a:prstGeom prst="rect">
            <a:avLst/>
          </a:prstGeom>
        </p:spPr>
        <p:txBody>
          <a:bodyPr/>
          <a:lstStyle>
            <a:lvl1pPr algn="ctr" eaLnBrk="1" hangingPunct="1">
              <a:defRPr sz="2800" b="1">
                <a:solidFill>
                  <a:prstClr val="white"/>
                </a:solidFill>
                <a:latin typeface="Times New Roman" pitchFamily="18" charset="0"/>
              </a:defRPr>
            </a:lvl1pPr>
          </a:lstStyle>
          <a:p>
            <a:pPr>
              <a:defRPr/>
            </a:pPr>
            <a:endParaRPr lang="en-US" dirty="0"/>
          </a:p>
        </p:txBody>
      </p:sp>
    </p:spTree>
    <p:extLst>
      <p:ext uri="{BB962C8B-B14F-4D97-AF65-F5344CB8AC3E}">
        <p14:creationId xmlns:p14="http://schemas.microsoft.com/office/powerpoint/2010/main" val="312302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a:xfrm>
            <a:off x="6553200" y="6245225"/>
            <a:ext cx="2133600" cy="476250"/>
          </a:xfrm>
          <a:prstGeom prst="rect">
            <a:avLst/>
          </a:prstGeom>
        </p:spPr>
        <p:txBody>
          <a:bodyPr/>
          <a:lstStyle/>
          <a:p>
            <a:pPr algn="ctr" fontAlgn="base">
              <a:spcBef>
                <a:spcPct val="0"/>
              </a:spcBef>
              <a:spcAft>
                <a:spcPct val="0"/>
              </a:spcAft>
            </a:pPr>
            <a:fld id="{81582BD6-FC20-4557-852B-8433F8572D30}" type="slidenum">
              <a:rPr lang="en-US" sz="2800" b="1" smtClean="0">
                <a:solidFill>
                  <a:prstClr val="white"/>
                </a:solidFill>
                <a:latin typeface="Times New Roman" pitchFamily="18" charset="0"/>
              </a:rPr>
              <a:pPr algn="ctr" fontAlgn="base">
                <a:spcBef>
                  <a:spcPct val="0"/>
                </a:spcBef>
                <a:spcAft>
                  <a:spcPct val="0"/>
                </a:spcAft>
              </a:pPr>
              <a:t>‹#›</a:t>
            </a:fld>
            <a:endParaRPr lang="en-US" sz="2800" b="1" dirty="0">
              <a:solidFill>
                <a:prstClr val="white"/>
              </a:solidFill>
              <a:latin typeface="Times New Roman" pitchFamily="18" charset="0"/>
            </a:endParaRPr>
          </a:p>
        </p:txBody>
      </p:sp>
      <p:sp>
        <p:nvSpPr>
          <p:cNvPr id="13" name="Footer Placeholder 12"/>
          <p:cNvSpPr>
            <a:spLocks noGrp="1"/>
          </p:cNvSpPr>
          <p:nvPr>
            <p:ph type="ftr" sz="quarter" idx="15"/>
          </p:nvPr>
        </p:nvSpPr>
        <p:spPr>
          <a:xfrm>
            <a:off x="3124200" y="6245225"/>
            <a:ext cx="2895600" cy="476250"/>
          </a:xfrm>
          <a:prstGeom prst="rect">
            <a:avLst/>
          </a:prstGeom>
        </p:spPr>
        <p:txBody>
          <a:bodyPr/>
          <a:lstStyle/>
          <a:p>
            <a:pPr algn="ctr" fontAlgn="base">
              <a:spcBef>
                <a:spcPct val="0"/>
              </a:spcBef>
              <a:spcAft>
                <a:spcPct val="0"/>
              </a:spcAft>
            </a:pPr>
            <a:endParaRPr lang="en-US" sz="2800" b="1" dirty="0">
              <a:solidFill>
                <a:prstClr val="white"/>
              </a:solidFill>
              <a:latin typeface="Times New Roman" pitchFamily="18" charset="0"/>
            </a:endParaRPr>
          </a:p>
        </p:txBody>
      </p: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447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3" y="973138"/>
            <a:ext cx="83645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11163" y="1820863"/>
            <a:ext cx="8288337"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p:cNvPicPr>
            <a:picLocks noChangeAspect="1"/>
          </p:cNvPicPr>
          <p:nvPr userDrawn="1"/>
        </p:nvPicPr>
        <p:blipFill>
          <a:blip r:embed="rId12">
            <a:extLst>
              <a:ext uri="{28A0092B-C50C-407E-A947-70E740481C1C}">
                <a14:useLocalDpi xmlns:a14="http://schemas.microsoft.com/office/drawing/2010/main" val="0"/>
              </a:ext>
            </a:extLst>
          </a:blip>
          <a:srcRect l="3416" t="20776" r="8093" b="28099"/>
          <a:stretch>
            <a:fillRect/>
          </a:stretch>
        </p:blipFill>
        <p:spPr bwMode="auto">
          <a:xfrm>
            <a:off x="-7938" y="-25400"/>
            <a:ext cx="91519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759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697" r:id="rId9"/>
    <p:sldLayoutId id="2147483712" r:id="rId10"/>
  </p:sldLayoutIdLst>
  <p:txStyles>
    <p:titleStyle>
      <a:lvl1pPr algn="ctr" rtl="0" eaLnBrk="0" fontAlgn="base" hangingPunct="0">
        <a:lnSpc>
          <a:spcPct val="90000"/>
        </a:lnSpc>
        <a:spcBef>
          <a:spcPct val="0"/>
        </a:spcBef>
        <a:spcAft>
          <a:spcPct val="0"/>
        </a:spcAft>
        <a:defRPr sz="4400" kern="1200">
          <a:solidFill>
            <a:srgbClr val="425475"/>
          </a:solidFill>
          <a:latin typeface="+mj-lt"/>
          <a:ea typeface="+mj-ea"/>
          <a:cs typeface="+mj-cs"/>
        </a:defRPr>
      </a:lvl1pPr>
      <a:lvl2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ctr"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ctr"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ctr"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ctr"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ctr"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85750" indent="-285750" algn="l" rtl="0" eaLnBrk="0" fontAlgn="base" hangingPunct="0">
        <a:lnSpc>
          <a:spcPct val="90000"/>
        </a:lnSpc>
        <a:spcBef>
          <a:spcPts val="1000"/>
        </a:spcBef>
        <a:spcAft>
          <a:spcPct val="0"/>
        </a:spcAft>
        <a:buClr>
          <a:srgbClr val="425475"/>
        </a:buClr>
        <a:buFont typeface="Wingdings" panose="05000000000000000000" pitchFamily="2" charset="2"/>
        <a:buChar char="§"/>
        <a:defRPr sz="2800" kern="1200">
          <a:solidFill>
            <a:schemeClr val="tx1"/>
          </a:solidFill>
          <a:latin typeface="+mn-lt"/>
          <a:ea typeface="+mn-ea"/>
          <a:cs typeface="+mn-cs"/>
        </a:defRPr>
      </a:lvl1pPr>
      <a:lvl2pPr marL="688975" indent="-285750" algn="l" rtl="0" eaLnBrk="0" fontAlgn="base" hangingPunct="0">
        <a:lnSpc>
          <a:spcPct val="90000"/>
        </a:lnSpc>
        <a:spcBef>
          <a:spcPts val="500"/>
        </a:spcBef>
        <a:spcAft>
          <a:spcPct val="0"/>
        </a:spcAft>
        <a:buClr>
          <a:srgbClr val="FFC000"/>
        </a:buClr>
        <a:buSzPct val="68000"/>
        <a:buFont typeface="Arial" panose="020B0604020202020204" pitchFamily="34" charset="0"/>
        <a:buChar char="►"/>
        <a:tabLst>
          <a:tab pos="855663" algn="l"/>
          <a:tab pos="1081088" algn="l"/>
        </a:tabLst>
        <a:defRPr sz="2400" kern="1200">
          <a:solidFill>
            <a:schemeClr val="tx1"/>
          </a:solidFill>
          <a:latin typeface="+mn-lt"/>
          <a:ea typeface="+mn-ea"/>
          <a:cs typeface="+mn-cs"/>
        </a:defRPr>
      </a:lvl2pPr>
      <a:lvl3pPr marL="1081088" indent="-228600" algn="l" rtl="0" eaLnBrk="0" fontAlgn="base" hangingPunct="0">
        <a:lnSpc>
          <a:spcPct val="90000"/>
        </a:lnSpc>
        <a:spcBef>
          <a:spcPts val="500"/>
        </a:spcBef>
        <a:spcAft>
          <a:spcPct val="0"/>
        </a:spcAft>
        <a:buClr>
          <a:srgbClr val="AFABAB"/>
        </a:buClr>
        <a:buSzPct val="88000"/>
        <a:buFont typeface="Calibri" panose="020F0502020204030204" pitchFamily="34" charset="0"/>
        <a:buChar char="●"/>
        <a:defRPr sz="2000" kern="1200">
          <a:solidFill>
            <a:schemeClr val="tx1"/>
          </a:solidFill>
          <a:latin typeface="+mn-lt"/>
          <a:ea typeface="+mn-ea"/>
          <a:cs typeface="+mn-cs"/>
        </a:defRPr>
      </a:lvl3pPr>
      <a:lvl4pPr marL="1425575" indent="-344488" algn="l" rtl="0" eaLnBrk="0" fontAlgn="base" hangingPunct="0">
        <a:lnSpc>
          <a:spcPct val="90000"/>
        </a:lnSpc>
        <a:spcBef>
          <a:spcPts val="500"/>
        </a:spcBef>
        <a:spcAft>
          <a:spcPct val="0"/>
        </a:spcAft>
        <a:buClr>
          <a:srgbClr val="FFC000"/>
        </a:buClr>
        <a:buFont typeface="Wingdings" panose="05000000000000000000" pitchFamily="2" charset="2"/>
        <a:buChar char="ü"/>
        <a:defRPr kern="1200">
          <a:solidFill>
            <a:schemeClr val="tx1"/>
          </a:solidFill>
          <a:latin typeface="+mn-lt"/>
          <a:ea typeface="+mn-ea"/>
          <a:cs typeface="+mn-cs"/>
        </a:defRPr>
      </a:lvl4pPr>
      <a:lvl5pPr marL="1828800" indent="-166688" algn="l" rtl="0" eaLnBrk="0" fontAlgn="base" hangingPunct="0">
        <a:lnSpc>
          <a:spcPct val="90000"/>
        </a:lnSpc>
        <a:spcBef>
          <a:spcPts val="500"/>
        </a:spcBef>
        <a:spcAft>
          <a:spcPct val="0"/>
        </a:spcAft>
        <a:buClr>
          <a:srgbClr val="203864"/>
        </a:buClr>
        <a:buFont typeface="Calibri" panose="020F050202020403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hyperlink" Target="mailto:GOHSEPlegal@LA.Gov" TargetMode="External"/><Relationship Id="rId3" Type="http://schemas.openxmlformats.org/officeDocument/2006/relationships/hyperlink" Target="mailto:LA.PA@LA.Gov" TargetMode="External"/><Relationship Id="rId7" Type="http://schemas.openxmlformats.org/officeDocument/2006/relationships/hyperlink" Target="mailto:Debris.Help@L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LapaInsurance@LA.Gov" TargetMode="External"/><Relationship Id="rId5" Type="http://schemas.openxmlformats.org/officeDocument/2006/relationships/hyperlink" Target="mailto:MOU.Help@LA.Gov" TargetMode="External"/><Relationship Id="rId10" Type="http://schemas.openxmlformats.org/officeDocument/2006/relationships/hyperlink" Target="mailto:PACloseout@la.gov-" TargetMode="External"/><Relationship Id="rId4" Type="http://schemas.openxmlformats.org/officeDocument/2006/relationships/hyperlink" Target="mailto:RPA.Help@LA.Gov" TargetMode="External"/><Relationship Id="rId9" Type="http://schemas.openxmlformats.org/officeDocument/2006/relationships/hyperlink" Target="mailto:PASALS@la.gov"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1" y="926395"/>
            <a:ext cx="8229600" cy="4873904"/>
          </a:xfrm>
        </p:spPr>
        <p:txBody>
          <a:bodyPr>
            <a:normAutofit/>
          </a:bodyPr>
          <a:lstStyle/>
          <a:p>
            <a:r>
              <a:rPr lang="en-US" sz="7200" spc="-280" dirty="0" smtClean="0">
                <a:ln w="1905"/>
                <a:solidFill>
                  <a:srgbClr val="425475"/>
                </a:solidFill>
                <a:cs typeface="Arial" panose="020B0604020202020204" pitchFamily="34" charset="0"/>
              </a:rPr>
              <a:t>Reimbursement Request Form (RRF) Basics</a:t>
            </a:r>
            <a:endParaRPr lang="en-US" sz="4800" dirty="0">
              <a:solidFill>
                <a:srgbClr val="425475"/>
              </a:solidFill>
            </a:endParaRPr>
          </a:p>
        </p:txBody>
      </p:sp>
      <p:sp>
        <p:nvSpPr>
          <p:cNvPr id="4" name="TextBox 3"/>
          <p:cNvSpPr txBox="1"/>
          <p:nvPr/>
        </p:nvSpPr>
        <p:spPr>
          <a:xfrm>
            <a:off x="425001" y="5942563"/>
            <a:ext cx="3402584" cy="584775"/>
          </a:xfrm>
          <a:prstGeom prst="rect">
            <a:avLst/>
          </a:prstGeom>
          <a:noFill/>
        </p:spPr>
        <p:txBody>
          <a:bodyPr wrap="square" rtlCol="0">
            <a:spAutoFit/>
          </a:bodyPr>
          <a:lstStyle/>
          <a:p>
            <a:r>
              <a:rPr lang="en-US" sz="1600" dirty="0" smtClean="0"/>
              <a:t>[</a:t>
            </a:r>
            <a:r>
              <a:rPr lang="en-US" sz="1600" dirty="0" err="1" smtClean="0"/>
              <a:t>Ver</a:t>
            </a:r>
            <a:r>
              <a:rPr lang="en-US" sz="1600" dirty="0" smtClean="0"/>
              <a:t> 1.0] 05.08.2025</a:t>
            </a:r>
          </a:p>
          <a:p>
            <a:r>
              <a:rPr lang="en-US" sz="1600" dirty="0" smtClean="0"/>
              <a:t>External</a:t>
            </a:r>
            <a:endParaRPr lang="en-US" sz="1600" dirty="0"/>
          </a:p>
        </p:txBody>
      </p:sp>
    </p:spTree>
    <p:extLst>
      <p:ext uri="{BB962C8B-B14F-4D97-AF65-F5344CB8AC3E}">
        <p14:creationId xmlns:p14="http://schemas.microsoft.com/office/powerpoint/2010/main" val="3240456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r>
              <a:rPr lang="en-US" altLang="en-US" smtClean="0"/>
              <a:t>Reimbursement Request Form (RRF)</a:t>
            </a:r>
            <a:endParaRPr lang="en-US" altLang="en-US" dirty="0"/>
          </a:p>
        </p:txBody>
      </p:sp>
      <p:sp>
        <p:nvSpPr>
          <p:cNvPr id="4" name="Content Placeholder 3"/>
          <p:cNvSpPr>
            <a:spLocks noGrp="1"/>
          </p:cNvSpPr>
          <p:nvPr>
            <p:ph sz="half" idx="2"/>
          </p:nvPr>
        </p:nvSpPr>
        <p:spPr/>
        <p:txBody>
          <a:bodyPr/>
          <a:lstStyle/>
          <a:p>
            <a:r>
              <a:rPr lang="en-US" sz="2000" dirty="0" smtClean="0"/>
              <a:t>The top of the Form must be filled out completely</a:t>
            </a:r>
          </a:p>
          <a:p>
            <a:r>
              <a:rPr lang="en-US" sz="2000" dirty="0" smtClean="0"/>
              <a:t>Only the dollars for the Type of Work being requested should be entered on the Form, and totaled</a:t>
            </a:r>
          </a:p>
          <a:p>
            <a:r>
              <a:rPr lang="en-US" sz="2000" dirty="0" smtClean="0"/>
              <a:t>The Authorized, Primary, or Alternate Agent per the Contacts of the applicable Disaster can sign and date the RRF</a:t>
            </a:r>
          </a:p>
          <a:p>
            <a:r>
              <a:rPr lang="en-US" sz="2000" dirty="0" smtClean="0"/>
              <a:t>Signatures created with digital signature software are accepted</a:t>
            </a:r>
            <a:r>
              <a:rPr lang="en-US" sz="2000" dirty="0"/>
              <a:t>;</a:t>
            </a:r>
            <a:r>
              <a:rPr lang="en-US" sz="2000" dirty="0" smtClean="0"/>
              <a:t> </a:t>
            </a:r>
            <a:r>
              <a:rPr lang="en-US" sz="2000" dirty="0"/>
              <a:t>s</a:t>
            </a:r>
            <a:r>
              <a:rPr lang="en-US" sz="2000" dirty="0" smtClean="0"/>
              <a:t>ignature cannot be a name typed in cursive font</a:t>
            </a:r>
          </a:p>
          <a:p>
            <a:r>
              <a:rPr lang="en-US" sz="2000" dirty="0" smtClean="0"/>
              <a:t>Use of this form is required</a:t>
            </a:r>
            <a:endParaRPr lang="en-US" sz="2000" dirty="0"/>
          </a:p>
        </p:txBody>
      </p:sp>
      <p:graphicFrame>
        <p:nvGraphicFramePr>
          <p:cNvPr id="112644" name="Object 5"/>
          <p:cNvGraphicFramePr>
            <a:graphicFrameLocks noChangeAspect="1"/>
          </p:cNvGraphicFramePr>
          <p:nvPr/>
        </p:nvGraphicFramePr>
        <p:xfrm>
          <a:off x="258763" y="1989138"/>
          <a:ext cx="3925887" cy="4530725"/>
        </p:xfrm>
        <a:graphic>
          <a:graphicData uri="http://schemas.openxmlformats.org/presentationml/2006/ole">
            <mc:AlternateContent xmlns:mc="http://schemas.openxmlformats.org/markup-compatibility/2006">
              <mc:Choice xmlns:v="urn:schemas-microsoft-com:vml" Requires="v">
                <p:oleObj spid="_x0000_s3349" name="Worksheet" r:id="rId4" imgW="6962855" imgH="9858244" progId="Excel.Sheet.8">
                  <p:embed/>
                </p:oleObj>
              </mc:Choice>
              <mc:Fallback>
                <p:oleObj name="Worksheet" r:id="rId4" imgW="6962855" imgH="9858244" progId="Excel.Sheet.8">
                  <p:embed/>
                  <p:pic>
                    <p:nvPicPr>
                      <p:cNvPr id="11264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3" y="1989138"/>
                        <a:ext cx="3925887"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22361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191" y="1631950"/>
            <a:ext cx="8353618"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7817" y="4777271"/>
            <a:ext cx="1358616" cy="29602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867144" y="6135209"/>
            <a:ext cx="940929" cy="26559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867144" y="4845892"/>
            <a:ext cx="940929" cy="2274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6867144" y="5627153"/>
            <a:ext cx="940929" cy="20990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a:xfrm>
            <a:off x="1127125" y="5709601"/>
            <a:ext cx="5413375" cy="75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1- Authorized Agent= “Top Dog” of the Applicant </a:t>
            </a:r>
          </a:p>
        </p:txBody>
      </p:sp>
      <p:sp>
        <p:nvSpPr>
          <p:cNvPr id="9" name="Rectangle 8"/>
          <p:cNvSpPr/>
          <p:nvPr/>
        </p:nvSpPr>
        <p:spPr>
          <a:xfrm>
            <a:off x="1128713" y="3314391"/>
            <a:ext cx="5411787" cy="755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2- Primary Agent= Who We Should Talk to the Most</a:t>
            </a:r>
          </a:p>
        </p:txBody>
      </p:sp>
      <p:sp>
        <p:nvSpPr>
          <p:cNvPr id="10" name="Rectangle 9"/>
          <p:cNvSpPr/>
          <p:nvPr/>
        </p:nvSpPr>
        <p:spPr>
          <a:xfrm>
            <a:off x="2159000" y="4381829"/>
            <a:ext cx="4381500" cy="755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3- Alternate Agent= Who We Should Contact if Primary is Unavailable</a:t>
            </a:r>
          </a:p>
        </p:txBody>
      </p:sp>
      <p:sp>
        <p:nvSpPr>
          <p:cNvPr id="11" name="Title 1"/>
          <p:cNvSpPr>
            <a:spLocks noGrp="1"/>
          </p:cNvSpPr>
          <p:nvPr>
            <p:ph type="title"/>
          </p:nvPr>
        </p:nvSpPr>
        <p:spPr>
          <a:xfrm>
            <a:off x="360363" y="973138"/>
            <a:ext cx="8364537" cy="658812"/>
          </a:xfrm>
        </p:spPr>
        <p:txBody>
          <a:bodyPr/>
          <a:lstStyle/>
          <a:p>
            <a:r>
              <a:rPr lang="en-US" altLang="en-US" dirty="0" smtClean="0"/>
              <a:t>Required Signature on RRF</a:t>
            </a:r>
            <a:endParaRPr lang="en-US" altLang="en-US" dirty="0"/>
          </a:p>
        </p:txBody>
      </p:sp>
    </p:spTree>
    <p:extLst>
      <p:ext uri="{BB962C8B-B14F-4D97-AF65-F5344CB8AC3E}">
        <p14:creationId xmlns:p14="http://schemas.microsoft.com/office/powerpoint/2010/main" val="34457401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Question</a:t>
            </a:r>
            <a:endParaRPr lang="en-US" dirty="0"/>
          </a:p>
        </p:txBody>
      </p:sp>
      <p:sp>
        <p:nvSpPr>
          <p:cNvPr id="5" name="Content Placeholder 4"/>
          <p:cNvSpPr>
            <a:spLocks noGrp="1"/>
          </p:cNvSpPr>
          <p:nvPr>
            <p:ph idx="1"/>
          </p:nvPr>
        </p:nvSpPr>
        <p:spPr>
          <a:xfrm>
            <a:off x="273831" y="1665524"/>
            <a:ext cx="8733253" cy="4911445"/>
          </a:xfrm>
        </p:spPr>
        <p:txBody>
          <a:bodyPr>
            <a:normAutofit/>
          </a:bodyPr>
          <a:lstStyle/>
          <a:p>
            <a:r>
              <a:rPr lang="en-US" sz="2400" dirty="0" smtClean="0"/>
              <a:t>Which signature type is accepted on the RRF? Select all that apply.</a:t>
            </a:r>
            <a:endParaRPr lang="en-US" sz="2400" dirty="0"/>
          </a:p>
        </p:txBody>
      </p:sp>
      <p:grpSp>
        <p:nvGrpSpPr>
          <p:cNvPr id="2" name="Group 1"/>
          <p:cNvGrpSpPr/>
          <p:nvPr/>
        </p:nvGrpSpPr>
        <p:grpSpPr>
          <a:xfrm>
            <a:off x="559027" y="2338358"/>
            <a:ext cx="3667706" cy="609293"/>
            <a:chOff x="1119216" y="2771920"/>
            <a:chExt cx="3176840" cy="1322929"/>
          </a:xfrm>
        </p:grpSpPr>
        <p:sp>
          <p:nvSpPr>
            <p:cNvPr id="6" name="Flowchart: Terminator 5"/>
            <p:cNvSpPr/>
            <p:nvPr/>
          </p:nvSpPr>
          <p:spPr>
            <a:xfrm>
              <a:off x="1179521" y="2771920"/>
              <a:ext cx="3116535" cy="128956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a:t>
              </a:r>
              <a:r>
                <a:rPr lang="en-US" dirty="0" smtClean="0">
                  <a:solidFill>
                    <a:schemeClr val="tx1"/>
                  </a:solidFill>
                </a:rPr>
                <a:t>Any Electronic Signature software</a:t>
              </a:r>
              <a:endParaRPr lang="en-US" dirty="0">
                <a:solidFill>
                  <a:schemeClr val="tx1"/>
                </a:solidFill>
              </a:endParaRPr>
            </a:p>
          </p:txBody>
        </p:sp>
        <p:sp>
          <p:nvSpPr>
            <p:cNvPr id="10" name="Oval 9"/>
            <p:cNvSpPr/>
            <p:nvPr/>
          </p:nvSpPr>
          <p:spPr>
            <a:xfrm>
              <a:off x="1119216" y="2771920"/>
              <a:ext cx="549838" cy="1322929"/>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Y</a:t>
              </a:r>
              <a:endParaRPr lang="en-US" sz="2000" b="1" dirty="0">
                <a:solidFill>
                  <a:schemeClr val="tx1"/>
                </a:solidFill>
              </a:endParaRPr>
            </a:p>
          </p:txBody>
        </p:sp>
      </p:grpSp>
      <p:grpSp>
        <p:nvGrpSpPr>
          <p:cNvPr id="3" name="Group 2"/>
          <p:cNvGrpSpPr/>
          <p:nvPr/>
        </p:nvGrpSpPr>
        <p:grpSpPr>
          <a:xfrm>
            <a:off x="562887" y="4570032"/>
            <a:ext cx="3637382" cy="630936"/>
            <a:chOff x="1122571" y="4632420"/>
            <a:chExt cx="3173484" cy="820628"/>
          </a:xfrm>
        </p:grpSpPr>
        <p:sp>
          <p:nvSpPr>
            <p:cNvPr id="8" name="Flowchart: Terminator 7"/>
            <p:cNvSpPr/>
            <p:nvPr/>
          </p:nvSpPr>
          <p:spPr>
            <a:xfrm>
              <a:off x="1179520" y="4632420"/>
              <a:ext cx="3116535" cy="796843"/>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E-signature in LAPA</a:t>
              </a:r>
              <a:endParaRPr lang="en-US" dirty="0">
                <a:solidFill>
                  <a:schemeClr val="tx1"/>
                </a:solidFill>
              </a:endParaRPr>
            </a:p>
          </p:txBody>
        </p:sp>
        <p:sp>
          <p:nvSpPr>
            <p:cNvPr id="11" name="Oval 10"/>
            <p:cNvSpPr/>
            <p:nvPr/>
          </p:nvSpPr>
          <p:spPr>
            <a:xfrm>
              <a:off x="1122571" y="4632420"/>
              <a:ext cx="550469" cy="820628"/>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a:t>
              </a:r>
              <a:endParaRPr lang="en-US" sz="2000" b="1" dirty="0">
                <a:solidFill>
                  <a:schemeClr val="tx1"/>
                </a:solidFill>
              </a:endParaRPr>
            </a:p>
          </p:txBody>
        </p:sp>
      </p:grpSp>
      <p:grpSp>
        <p:nvGrpSpPr>
          <p:cNvPr id="15" name="Group 14"/>
          <p:cNvGrpSpPr/>
          <p:nvPr/>
        </p:nvGrpSpPr>
        <p:grpSpPr>
          <a:xfrm>
            <a:off x="4936258" y="2337062"/>
            <a:ext cx="3651433" cy="630936"/>
            <a:chOff x="5131304" y="2791261"/>
            <a:chExt cx="3162743" cy="1360739"/>
          </a:xfrm>
        </p:grpSpPr>
        <p:sp>
          <p:nvSpPr>
            <p:cNvPr id="7" name="Flowchart: Terminator 6"/>
            <p:cNvSpPr/>
            <p:nvPr/>
          </p:nvSpPr>
          <p:spPr>
            <a:xfrm>
              <a:off x="5173484" y="2810982"/>
              <a:ext cx="3120563" cy="1321297"/>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a:t>
              </a:r>
              <a:r>
                <a:rPr lang="en-US" dirty="0" smtClean="0">
                  <a:solidFill>
                    <a:schemeClr val="tx1"/>
                  </a:solidFill>
                </a:rPr>
                <a:t>A handwritten signature</a:t>
              </a:r>
              <a:endParaRPr lang="en-US" dirty="0">
                <a:solidFill>
                  <a:schemeClr val="tx1"/>
                </a:solidFill>
              </a:endParaRPr>
            </a:p>
          </p:txBody>
        </p:sp>
        <p:sp>
          <p:nvSpPr>
            <p:cNvPr id="12" name="Oval 11"/>
            <p:cNvSpPr/>
            <p:nvPr/>
          </p:nvSpPr>
          <p:spPr>
            <a:xfrm>
              <a:off x="5131304" y="2791261"/>
              <a:ext cx="546495" cy="1360739"/>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a:t>
              </a:r>
            </a:p>
          </p:txBody>
        </p:sp>
      </p:grpSp>
      <p:grpSp>
        <p:nvGrpSpPr>
          <p:cNvPr id="14" name="Group 13"/>
          <p:cNvGrpSpPr/>
          <p:nvPr/>
        </p:nvGrpSpPr>
        <p:grpSpPr>
          <a:xfrm>
            <a:off x="4936259" y="4553229"/>
            <a:ext cx="3688009" cy="639921"/>
            <a:chOff x="5131303" y="4614592"/>
            <a:chExt cx="3194423" cy="1269623"/>
          </a:xfrm>
        </p:grpSpPr>
        <p:sp>
          <p:nvSpPr>
            <p:cNvPr id="9" name="Flowchart: Terminator 8"/>
            <p:cNvSpPr/>
            <p:nvPr/>
          </p:nvSpPr>
          <p:spPr>
            <a:xfrm>
              <a:off x="5173482" y="4614592"/>
              <a:ext cx="3152244" cy="125179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Signature typed in a cursive font</a:t>
              </a:r>
              <a:endParaRPr lang="en-US" dirty="0">
                <a:solidFill>
                  <a:schemeClr val="tx1"/>
                </a:solidFill>
              </a:endParaRPr>
            </a:p>
          </p:txBody>
        </p:sp>
        <p:sp>
          <p:nvSpPr>
            <p:cNvPr id="13" name="Oval 12"/>
            <p:cNvSpPr/>
            <p:nvPr/>
          </p:nvSpPr>
          <p:spPr>
            <a:xfrm>
              <a:off x="5131303" y="4632419"/>
              <a:ext cx="546494" cy="1251796"/>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a:t>
              </a:r>
            </a:p>
          </p:txBody>
        </p:sp>
      </p:grpSp>
      <p:pic>
        <p:nvPicPr>
          <p:cNvPr id="16" name="Picture 15"/>
          <p:cNvPicPr>
            <a:picLocks noChangeAspect="1"/>
          </p:cNvPicPr>
          <p:nvPr/>
        </p:nvPicPr>
        <p:blipFill>
          <a:blip r:embed="rId2"/>
          <a:stretch>
            <a:fillRect/>
          </a:stretch>
        </p:blipFill>
        <p:spPr>
          <a:xfrm>
            <a:off x="1404519" y="5273503"/>
            <a:ext cx="2046344" cy="1377500"/>
          </a:xfrm>
          <a:prstGeom prst="rect">
            <a:avLst/>
          </a:prstGeom>
          <a:ln>
            <a:solidFill>
              <a:schemeClr val="tx1"/>
            </a:solidFill>
          </a:ln>
        </p:spPr>
      </p:pic>
      <p:sp>
        <p:nvSpPr>
          <p:cNvPr id="21" name="TextBox 20"/>
          <p:cNvSpPr txBox="1"/>
          <p:nvPr/>
        </p:nvSpPr>
        <p:spPr>
          <a:xfrm>
            <a:off x="5791380" y="5265678"/>
            <a:ext cx="2243618" cy="1355115"/>
          </a:xfrm>
          <a:prstGeom prst="rect">
            <a:avLst/>
          </a:prstGeom>
          <a:noFill/>
          <a:ln>
            <a:solidFill>
              <a:schemeClr val="tx1"/>
            </a:solidFill>
          </a:ln>
        </p:spPr>
        <p:txBody>
          <a:bodyPr wrap="square" rtlCol="0">
            <a:spAutoFit/>
          </a:bodyPr>
          <a:lstStyle/>
          <a:p>
            <a:pPr algn="ctr">
              <a:lnSpc>
                <a:spcPct val="107000"/>
              </a:lnSpc>
              <a:spcAft>
                <a:spcPts val="800"/>
              </a:spcAft>
            </a:pPr>
            <a:endParaRPr lang="en-US" dirty="0" smtClean="0">
              <a:latin typeface="Script MT Bold" panose="030406020406070809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latin typeface="Script MT Bold" panose="03040602040607080904" pitchFamily="66" charset="0"/>
                <a:ea typeface="Calibri" panose="020F0502020204030204" pitchFamily="34" charset="0"/>
                <a:cs typeface="Times New Roman" panose="02020603050405020304" pitchFamily="18" charset="0"/>
              </a:rPr>
              <a:t>Sara Gooding</a:t>
            </a:r>
          </a:p>
          <a:p>
            <a:pPr algn="ctr">
              <a:lnSpc>
                <a:spcPct val="107000"/>
              </a:lnSpc>
              <a:spcAft>
                <a:spcPts val="800"/>
              </a:spcAft>
            </a:pPr>
            <a:endParaRPr lang="en-US" sz="1000" dirty="0">
              <a:effectLst/>
              <a:latin typeface="Script MT Bold" panose="03040602040607080904" pitchFamily="66"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a:blip r:embed="rId3"/>
          <a:stretch>
            <a:fillRect/>
          </a:stretch>
        </p:blipFill>
        <p:spPr>
          <a:xfrm>
            <a:off x="1057729" y="3075993"/>
            <a:ext cx="2821715" cy="1114308"/>
          </a:xfrm>
          <a:prstGeom prst="rect">
            <a:avLst/>
          </a:prstGeom>
          <a:ln>
            <a:solidFill>
              <a:schemeClr val="tx1"/>
            </a:solidFill>
          </a:ln>
        </p:spPr>
      </p:pic>
      <p:pic>
        <p:nvPicPr>
          <p:cNvPr id="18" name="Picture 17"/>
          <p:cNvPicPr>
            <a:picLocks noChangeAspect="1"/>
          </p:cNvPicPr>
          <p:nvPr/>
        </p:nvPicPr>
        <p:blipFill>
          <a:blip r:embed="rId4"/>
          <a:stretch>
            <a:fillRect/>
          </a:stretch>
        </p:blipFill>
        <p:spPr>
          <a:xfrm>
            <a:off x="5590168" y="3068687"/>
            <a:ext cx="2646042" cy="1234381"/>
          </a:xfrm>
          <a:prstGeom prst="rect">
            <a:avLst/>
          </a:prstGeom>
        </p:spPr>
      </p:pic>
      <p:sp>
        <p:nvSpPr>
          <p:cNvPr id="20" name="Flowchart: Terminator 19"/>
          <p:cNvSpPr/>
          <p:nvPr/>
        </p:nvSpPr>
        <p:spPr>
          <a:xfrm>
            <a:off x="582773" y="2327184"/>
            <a:ext cx="3643960" cy="620467"/>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Flowchart: Terminator 21"/>
          <p:cNvSpPr/>
          <p:nvPr/>
        </p:nvSpPr>
        <p:spPr>
          <a:xfrm>
            <a:off x="4938059" y="2347531"/>
            <a:ext cx="3643960" cy="620467"/>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821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Question</a:t>
            </a:r>
            <a:endParaRPr lang="en-US" dirty="0"/>
          </a:p>
        </p:txBody>
      </p:sp>
      <p:sp>
        <p:nvSpPr>
          <p:cNvPr id="5" name="Content Placeholder 4"/>
          <p:cNvSpPr>
            <a:spLocks noGrp="1"/>
          </p:cNvSpPr>
          <p:nvPr>
            <p:ph idx="1"/>
          </p:nvPr>
        </p:nvSpPr>
        <p:spPr/>
        <p:txBody>
          <a:bodyPr>
            <a:normAutofit/>
          </a:bodyPr>
          <a:lstStyle/>
          <a:p>
            <a:r>
              <a:rPr lang="en-US" sz="2800" dirty="0" smtClean="0"/>
              <a:t>Which of the Applicant’s contacts can sign an RRF? Select all that apply.</a:t>
            </a:r>
          </a:p>
          <a:p>
            <a:endParaRPr lang="en-US" sz="2800" dirty="0"/>
          </a:p>
        </p:txBody>
      </p:sp>
      <p:grpSp>
        <p:nvGrpSpPr>
          <p:cNvPr id="14" name="Group 13"/>
          <p:cNvGrpSpPr/>
          <p:nvPr/>
        </p:nvGrpSpPr>
        <p:grpSpPr>
          <a:xfrm>
            <a:off x="919841" y="3278854"/>
            <a:ext cx="3158766" cy="703386"/>
            <a:chOff x="1137290" y="3278854"/>
            <a:chExt cx="3158766" cy="703386"/>
          </a:xfrm>
        </p:grpSpPr>
        <p:sp>
          <p:nvSpPr>
            <p:cNvPr id="6" name="Flowchart: Terminator 5"/>
            <p:cNvSpPr/>
            <p:nvPr/>
          </p:nvSpPr>
          <p:spPr>
            <a:xfrm>
              <a:off x="1179521" y="3278854"/>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The Authorized Agent</a:t>
              </a:r>
              <a:endParaRPr lang="en-US" dirty="0">
                <a:solidFill>
                  <a:schemeClr val="tx1"/>
                </a:solidFill>
              </a:endParaRPr>
            </a:p>
          </p:txBody>
        </p:sp>
        <p:sp>
          <p:nvSpPr>
            <p:cNvPr id="10" name="Oval 9"/>
            <p:cNvSpPr/>
            <p:nvPr/>
          </p:nvSpPr>
          <p:spPr>
            <a:xfrm>
              <a:off x="1137290" y="3315079"/>
              <a:ext cx="630936" cy="630936"/>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grpSp>
      <p:grpSp>
        <p:nvGrpSpPr>
          <p:cNvPr id="17" name="Group 16"/>
          <p:cNvGrpSpPr/>
          <p:nvPr/>
        </p:nvGrpSpPr>
        <p:grpSpPr>
          <a:xfrm>
            <a:off x="919842" y="4632419"/>
            <a:ext cx="3158765" cy="703386"/>
            <a:chOff x="1137290" y="4632419"/>
            <a:chExt cx="3158765" cy="703386"/>
          </a:xfrm>
        </p:grpSpPr>
        <p:sp>
          <p:nvSpPr>
            <p:cNvPr id="8" name="Flowchart: Terminator 7"/>
            <p:cNvSpPr/>
            <p:nvPr/>
          </p:nvSpPr>
          <p:spPr>
            <a:xfrm>
              <a:off x="1179520" y="463241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The Primary Agent</a:t>
              </a:r>
              <a:endParaRPr lang="en-US" dirty="0">
                <a:solidFill>
                  <a:schemeClr val="tx1"/>
                </a:solidFill>
              </a:endParaRPr>
            </a:p>
          </p:txBody>
        </p:sp>
        <p:sp>
          <p:nvSpPr>
            <p:cNvPr id="11" name="Oval 10"/>
            <p:cNvSpPr/>
            <p:nvPr/>
          </p:nvSpPr>
          <p:spPr>
            <a:xfrm>
              <a:off x="1137290" y="4668644"/>
              <a:ext cx="630936" cy="630936"/>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endParaRPr lang="en-US" sz="2800" b="1" dirty="0">
                <a:solidFill>
                  <a:schemeClr val="tx1"/>
                </a:solidFill>
              </a:endParaRPr>
            </a:p>
          </p:txBody>
        </p:sp>
      </p:grpSp>
      <p:grpSp>
        <p:nvGrpSpPr>
          <p:cNvPr id="15" name="Group 14"/>
          <p:cNvGrpSpPr/>
          <p:nvPr/>
        </p:nvGrpSpPr>
        <p:grpSpPr>
          <a:xfrm>
            <a:off x="5043628" y="3278854"/>
            <a:ext cx="3181463" cy="703386"/>
            <a:chOff x="5043628" y="3242629"/>
            <a:chExt cx="3181463" cy="703386"/>
          </a:xfrm>
        </p:grpSpPr>
        <p:sp>
          <p:nvSpPr>
            <p:cNvPr id="7" name="Flowchart: Terminator 6"/>
            <p:cNvSpPr/>
            <p:nvPr/>
          </p:nvSpPr>
          <p:spPr>
            <a:xfrm>
              <a:off x="5108556" y="324262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The Alternate Agent</a:t>
              </a:r>
              <a:endParaRPr lang="en-US" dirty="0">
                <a:solidFill>
                  <a:schemeClr val="tx1"/>
                </a:solidFill>
              </a:endParaRPr>
            </a:p>
          </p:txBody>
        </p:sp>
        <p:sp>
          <p:nvSpPr>
            <p:cNvPr id="12" name="Oval 11"/>
            <p:cNvSpPr/>
            <p:nvPr/>
          </p:nvSpPr>
          <p:spPr>
            <a:xfrm>
              <a:off x="5043628" y="3278854"/>
              <a:ext cx="630936" cy="630936"/>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t>
              </a:r>
              <a:endParaRPr lang="en-US" b="1" dirty="0">
                <a:solidFill>
                  <a:schemeClr val="tx1"/>
                </a:solidFill>
              </a:endParaRPr>
            </a:p>
          </p:txBody>
        </p:sp>
      </p:grpSp>
      <p:grpSp>
        <p:nvGrpSpPr>
          <p:cNvPr id="16" name="Group 15"/>
          <p:cNvGrpSpPr/>
          <p:nvPr/>
        </p:nvGrpSpPr>
        <p:grpSpPr>
          <a:xfrm>
            <a:off x="5043628" y="4632419"/>
            <a:ext cx="3181463" cy="703386"/>
            <a:chOff x="5108556" y="4632419"/>
            <a:chExt cx="3181463" cy="703386"/>
          </a:xfrm>
        </p:grpSpPr>
        <p:sp>
          <p:nvSpPr>
            <p:cNvPr id="9" name="Flowchart: Terminator 8"/>
            <p:cNvSpPr/>
            <p:nvPr/>
          </p:nvSpPr>
          <p:spPr>
            <a:xfrm>
              <a:off x="5173484" y="4632419"/>
              <a:ext cx="3116535" cy="703386"/>
            </a:xfrm>
            <a:prstGeom prst="flowChartTermina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a:t>
              </a:r>
              <a:r>
                <a:rPr lang="en-US" dirty="0" smtClean="0">
                  <a:solidFill>
                    <a:schemeClr val="tx1"/>
                  </a:solidFill>
                </a:rPr>
                <a:t>Any contact listed in LAPA</a:t>
              </a:r>
              <a:endParaRPr lang="en-US" dirty="0">
                <a:solidFill>
                  <a:schemeClr val="tx1"/>
                </a:solidFill>
              </a:endParaRPr>
            </a:p>
          </p:txBody>
        </p:sp>
        <p:sp>
          <p:nvSpPr>
            <p:cNvPr id="13" name="Oval 12"/>
            <p:cNvSpPr/>
            <p:nvPr/>
          </p:nvSpPr>
          <p:spPr>
            <a:xfrm>
              <a:off x="5108556" y="4666781"/>
              <a:ext cx="630936" cy="630936"/>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p>
          </p:txBody>
        </p:sp>
      </p:grpSp>
      <p:sp>
        <p:nvSpPr>
          <p:cNvPr id="18" name="Flowchart: Terminator 17"/>
          <p:cNvSpPr/>
          <p:nvPr/>
        </p:nvSpPr>
        <p:spPr>
          <a:xfrm>
            <a:off x="897144" y="3278854"/>
            <a:ext cx="3181463" cy="703386"/>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lowchart: Terminator 18"/>
          <p:cNvSpPr/>
          <p:nvPr/>
        </p:nvSpPr>
        <p:spPr>
          <a:xfrm>
            <a:off x="5043628" y="3269432"/>
            <a:ext cx="3181463" cy="703386"/>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Flowchart: Terminator 19"/>
          <p:cNvSpPr/>
          <p:nvPr/>
        </p:nvSpPr>
        <p:spPr>
          <a:xfrm>
            <a:off x="897143" y="4619983"/>
            <a:ext cx="3181463" cy="703386"/>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305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dirty="0" smtClean="0"/>
              <a:t>Required Documentation</a:t>
            </a:r>
            <a:endParaRPr lang="en-US" altLang="en-US" dirty="0"/>
          </a:p>
        </p:txBody>
      </p:sp>
      <p:sp>
        <p:nvSpPr>
          <p:cNvPr id="94211" name="Content Placeholder 2"/>
          <p:cNvSpPr>
            <a:spLocks noGrp="1"/>
          </p:cNvSpPr>
          <p:nvPr>
            <p:ph sz="half" idx="1"/>
          </p:nvPr>
        </p:nvSpPr>
        <p:spPr>
          <a:xfrm>
            <a:off x="457200" y="1867438"/>
            <a:ext cx="4038600" cy="4647366"/>
          </a:xfrm>
        </p:spPr>
        <p:txBody>
          <a:bodyPr/>
          <a:lstStyle/>
          <a:p>
            <a:r>
              <a:rPr lang="en-US" altLang="en-US" sz="2400" dirty="0" smtClean="0"/>
              <a:t>Items required during the reimbursement process include the following:</a:t>
            </a:r>
          </a:p>
          <a:p>
            <a:pPr lvl="1"/>
            <a:r>
              <a:rPr lang="en-US" altLang="en-US" sz="2000" dirty="0" smtClean="0"/>
              <a:t>Reimbursement Request Form (RRF)</a:t>
            </a:r>
          </a:p>
          <a:p>
            <a:pPr lvl="1"/>
            <a:r>
              <a:rPr lang="en-US" altLang="en-US" sz="2000" dirty="0" smtClean="0"/>
              <a:t>Summary Records </a:t>
            </a:r>
          </a:p>
          <a:p>
            <a:pPr lvl="1"/>
            <a:r>
              <a:rPr lang="en-US" altLang="en-US" sz="2000" dirty="0" smtClean="0"/>
              <a:t>Invoices</a:t>
            </a:r>
          </a:p>
          <a:p>
            <a:pPr lvl="1"/>
            <a:r>
              <a:rPr lang="en-US" altLang="en-US" sz="2000" dirty="0" smtClean="0"/>
              <a:t>Contracts </a:t>
            </a:r>
          </a:p>
          <a:p>
            <a:pPr lvl="1"/>
            <a:r>
              <a:rPr lang="en-US" altLang="en-US" sz="2000" dirty="0" smtClean="0"/>
              <a:t>Evidence of Proper Procurement</a:t>
            </a:r>
          </a:p>
          <a:p>
            <a:pPr lvl="1"/>
            <a:r>
              <a:rPr lang="en-US" altLang="en-US" sz="2000" dirty="0" smtClean="0"/>
              <a:t>Other Supporting Documentation as needed (Proofs of Payment, Subcontractor Invoices, Timesheets)</a:t>
            </a:r>
          </a:p>
          <a:p>
            <a:endParaRPr lang="en-US" altLang="en-US" sz="2400" dirty="0" smtClean="0"/>
          </a:p>
          <a:p>
            <a:endParaRPr lang="en-US" altLang="en-US" sz="2400" dirty="0" smtClean="0"/>
          </a:p>
          <a:p>
            <a:endParaRPr lang="en-US" altLang="en-US" sz="2400" dirty="0"/>
          </a:p>
        </p:txBody>
      </p:sp>
      <p:pic>
        <p:nvPicPr>
          <p:cNvPr id="94212" name="Picture 12" descr="74213283.jpg"/>
          <p:cNvPicPr>
            <a:picLocks noChangeAspect="1"/>
          </p:cNvPicPr>
          <p:nvPr/>
        </p:nvPicPr>
        <p:blipFill>
          <a:blip r:embed="rId3">
            <a:extLst>
              <a:ext uri="{28A0092B-C50C-407E-A947-70E740481C1C}">
                <a14:useLocalDpi xmlns:a14="http://schemas.microsoft.com/office/drawing/2010/main" val="0"/>
              </a:ext>
            </a:extLst>
          </a:blip>
          <a:srcRect r="22656"/>
          <a:stretch>
            <a:fillRect/>
          </a:stretch>
        </p:blipFill>
        <p:spPr bwMode="auto">
          <a:xfrm>
            <a:off x="4572000" y="2430463"/>
            <a:ext cx="37719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124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 Forms</a:t>
            </a:r>
            <a:endParaRPr lang="en-US" dirty="0"/>
          </a:p>
        </p:txBody>
      </p:sp>
      <p:sp>
        <p:nvSpPr>
          <p:cNvPr id="9" name="Content Placeholder 8"/>
          <p:cNvSpPr>
            <a:spLocks noGrp="1"/>
          </p:cNvSpPr>
          <p:nvPr>
            <p:ph idx="1"/>
          </p:nvPr>
        </p:nvSpPr>
        <p:spPr/>
        <p:txBody>
          <a:bodyPr/>
          <a:lstStyle/>
          <a:p>
            <a:r>
              <a:rPr lang="en-US" sz="2400" dirty="0" smtClean="0"/>
              <a:t>FEMA has summary forms available for each work type</a:t>
            </a:r>
          </a:p>
          <a:p>
            <a:pPr lvl="1"/>
            <a:r>
              <a:rPr lang="en-US" sz="2000" dirty="0"/>
              <a:t>You can find them online on any search engine if you search for FEMA </a:t>
            </a:r>
            <a:r>
              <a:rPr lang="en-US" sz="2000" dirty="0" smtClean="0"/>
              <a:t>Summary Record.</a:t>
            </a:r>
            <a:endParaRPr lang="en-US" sz="2000" dirty="0"/>
          </a:p>
          <a:p>
            <a:pPr lvl="1"/>
            <a:r>
              <a:rPr lang="en-US" sz="2000" dirty="0" smtClean="0"/>
              <a:t>You </a:t>
            </a:r>
            <a:r>
              <a:rPr lang="en-US" sz="2000" dirty="0"/>
              <a:t>can find them on the LouisianaPA.com website.  On LAPA, go to the Resources tab, then </a:t>
            </a:r>
            <a:r>
              <a:rPr lang="en-US" sz="2000" dirty="0" smtClean="0"/>
              <a:t>Forms &amp; Materials</a:t>
            </a:r>
          </a:p>
          <a:p>
            <a:r>
              <a:rPr lang="en-US" sz="2400" dirty="0" smtClean="0"/>
              <a:t>Applicants are not required to use the FEMA work type summary forms, so long as all necessary information is provided on the summary forms they choose to provide</a:t>
            </a:r>
          </a:p>
          <a:p>
            <a:r>
              <a:rPr lang="en-US" sz="2400" dirty="0" smtClean="0"/>
              <a:t>Excel versions of summary forms, and any other backup documentation, are allowed and encouraged as they aid in review</a:t>
            </a:r>
            <a:endParaRPr lang="en-US" sz="2400" dirty="0"/>
          </a:p>
        </p:txBody>
      </p:sp>
    </p:spTree>
    <p:extLst>
      <p:ext uri="{BB962C8B-B14F-4D97-AF65-F5344CB8AC3E}">
        <p14:creationId xmlns:p14="http://schemas.microsoft.com/office/powerpoint/2010/main" val="212794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mtClean="0"/>
              <a:t>Types of Work (Summary Records)</a:t>
            </a:r>
            <a:endParaRPr lang="en-US" altLang="en-US" dirty="0"/>
          </a:p>
        </p:txBody>
      </p:sp>
      <p:sp>
        <p:nvSpPr>
          <p:cNvPr id="96259" name="Rectangle 3"/>
          <p:cNvSpPr>
            <a:spLocks noGrp="1" noChangeArrowheads="1"/>
          </p:cNvSpPr>
          <p:nvPr>
            <p:ph sz="half" idx="1"/>
          </p:nvPr>
        </p:nvSpPr>
        <p:spPr>
          <a:xfrm>
            <a:off x="457200" y="2473569"/>
            <a:ext cx="4038600" cy="4041234"/>
          </a:xfrm>
        </p:spPr>
        <p:txBody>
          <a:bodyPr/>
          <a:lstStyle/>
          <a:p>
            <a:r>
              <a:rPr lang="en-US" altLang="en-US" dirty="0" smtClean="0"/>
              <a:t>Force Account Labor</a:t>
            </a:r>
          </a:p>
          <a:p>
            <a:r>
              <a:rPr lang="en-US" altLang="en-US" dirty="0" smtClean="0"/>
              <a:t>Force Account Equipment</a:t>
            </a:r>
          </a:p>
          <a:p>
            <a:r>
              <a:rPr lang="en-US" altLang="en-US" dirty="0" smtClean="0"/>
              <a:t>Materials</a:t>
            </a:r>
          </a:p>
          <a:p>
            <a:r>
              <a:rPr lang="en-US" altLang="en-US" dirty="0" smtClean="0"/>
              <a:t>Rented Equipment</a:t>
            </a:r>
          </a:p>
          <a:p>
            <a:r>
              <a:rPr lang="en-US" altLang="en-US" dirty="0" smtClean="0"/>
              <a:t>Contract Work</a:t>
            </a:r>
            <a:endParaRPr lang="en-US" altLang="en-US" dirty="0"/>
          </a:p>
        </p:txBody>
      </p:sp>
      <p:pic>
        <p:nvPicPr>
          <p:cNvPr id="96260" name="Picture 5" descr="j0436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86050"/>
            <a:ext cx="3875088"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87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smtClean="0"/>
              <a:t>Force Account Labor</a:t>
            </a:r>
            <a:endParaRPr lang="en-US" altLang="en-US" dirty="0"/>
          </a:p>
        </p:txBody>
      </p:sp>
      <p:sp>
        <p:nvSpPr>
          <p:cNvPr id="98307" name="Rectangle 3"/>
          <p:cNvSpPr>
            <a:spLocks noGrp="1" noChangeArrowheads="1"/>
          </p:cNvSpPr>
          <p:nvPr>
            <p:ph sz="half" idx="1"/>
          </p:nvPr>
        </p:nvSpPr>
        <p:spPr>
          <a:xfrm>
            <a:off x="457200" y="1764324"/>
            <a:ext cx="4038600" cy="4750480"/>
          </a:xfrm>
        </p:spPr>
        <p:txBody>
          <a:bodyPr/>
          <a:lstStyle/>
          <a:p>
            <a:r>
              <a:rPr lang="en-US" altLang="en-US" sz="1800" dirty="0" smtClean="0"/>
              <a:t>Work performed by Applicant’s own staff directly related to the disaster </a:t>
            </a:r>
          </a:p>
          <a:p>
            <a:r>
              <a:rPr lang="en-US" altLang="en-US" sz="1800" dirty="0" smtClean="0"/>
              <a:t>Documentation needed:</a:t>
            </a:r>
          </a:p>
          <a:p>
            <a:pPr lvl="1"/>
            <a:r>
              <a:rPr lang="en-US" altLang="en-US" sz="1800" dirty="0" smtClean="0"/>
              <a:t>Force Account Labor Summary Record listing name, job title, regular and overtime hours, total hours, rate of pay, benefit rate, and total dollars</a:t>
            </a:r>
          </a:p>
          <a:p>
            <a:pPr lvl="1"/>
            <a:r>
              <a:rPr lang="en-US" altLang="en-US" sz="1800" dirty="0" smtClean="0"/>
              <a:t>Fringe Benefits Calculation Sheet</a:t>
            </a:r>
          </a:p>
          <a:p>
            <a:pPr lvl="1"/>
            <a:r>
              <a:rPr lang="en-US" altLang="en-US" sz="1800" dirty="0" smtClean="0"/>
              <a:t>Pre-disaster Overtime Policy</a:t>
            </a:r>
          </a:p>
          <a:p>
            <a:pPr lvl="1"/>
            <a:r>
              <a:rPr lang="en-US" altLang="en-US" sz="1800" dirty="0" smtClean="0"/>
              <a:t>Timesheets/Time Records and payroll documentation should be maintained by Applicant. These may be requested by Grants to validate Overtime hours, match hours to Force Account Equipment, etc... Timesheets will be requested at Closeout.</a:t>
            </a:r>
          </a:p>
          <a:p>
            <a:pPr lvl="1"/>
            <a:endParaRPr lang="en-US" altLang="en-US" sz="1600" dirty="0"/>
          </a:p>
        </p:txBody>
      </p:sp>
      <p:pic>
        <p:nvPicPr>
          <p:cNvPr id="1187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588" y="2166938"/>
            <a:ext cx="391636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2667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58" y="1230284"/>
            <a:ext cx="7744086" cy="53949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8855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363" y="1576754"/>
            <a:ext cx="8364537" cy="55196"/>
          </a:xfrm>
        </p:spPr>
        <p:txBody>
          <a:bodyPr/>
          <a:lstStyle/>
          <a:p>
            <a:r>
              <a:rPr lang="en-US" sz="4000" dirty="0" smtClean="0"/>
              <a:t>Force Account Labor Summary Record</a:t>
            </a:r>
            <a:r>
              <a:rPr lang="en-US" dirty="0" smtClean="0"/>
              <a:t/>
            </a:r>
            <a:br>
              <a:rPr lang="en-US" dirty="0" smtClean="0"/>
            </a:br>
            <a:endParaRPr lang="en-US" dirty="0"/>
          </a:p>
        </p:txBody>
      </p:sp>
      <p:sp>
        <p:nvSpPr>
          <p:cNvPr id="124930" name="Subtitle 2"/>
          <p:cNvSpPr>
            <a:spLocks noGrp="1"/>
          </p:cNvSpPr>
          <p:nvPr>
            <p:ph idx="1"/>
          </p:nvPr>
        </p:nvSpPr>
        <p:spPr>
          <a:xfrm>
            <a:off x="411163" y="1725769"/>
            <a:ext cx="8288337" cy="4868706"/>
          </a:xfrm>
        </p:spPr>
        <p:txBody>
          <a:bodyPr/>
          <a:lstStyle/>
          <a:p>
            <a:pPr marL="0" indent="0">
              <a:buNone/>
            </a:pPr>
            <a:r>
              <a:rPr lang="en-US" altLang="en-US" sz="2400" dirty="0" smtClean="0"/>
              <a:t>Summary Sheet must list:</a:t>
            </a:r>
          </a:p>
          <a:p>
            <a:r>
              <a:rPr lang="en-US" altLang="en-US" sz="2400" dirty="0" smtClean="0"/>
              <a:t>Employee name</a:t>
            </a:r>
          </a:p>
          <a:p>
            <a:r>
              <a:rPr lang="en-US" altLang="en-US" sz="2400" dirty="0" smtClean="0"/>
              <a:t>Employee job classification, job title</a:t>
            </a:r>
          </a:p>
          <a:p>
            <a:r>
              <a:rPr lang="en-US" altLang="en-US" sz="2400" dirty="0" smtClean="0"/>
              <a:t>Hours worked (Regular and Overtime)</a:t>
            </a:r>
          </a:p>
          <a:p>
            <a:r>
              <a:rPr lang="en-US" altLang="en-US" sz="2400" dirty="0" smtClean="0"/>
              <a:t>Total hours (daily/weekly)</a:t>
            </a:r>
          </a:p>
          <a:p>
            <a:r>
              <a:rPr lang="en-US" altLang="en-US" sz="2400" dirty="0" smtClean="0"/>
              <a:t>Rate of Pay (base, before benefits)</a:t>
            </a:r>
          </a:p>
          <a:p>
            <a:r>
              <a:rPr lang="en-US" altLang="en-US" sz="2400" dirty="0" smtClean="0"/>
              <a:t>Fringe Benefit Rate, if claimed</a:t>
            </a:r>
          </a:p>
          <a:p>
            <a:pPr lvl="1"/>
            <a:r>
              <a:rPr lang="en-US" altLang="en-US" sz="2000" dirty="0" smtClean="0"/>
              <a:t>Usually seen as a dollar amount but sometimes the percentage. </a:t>
            </a:r>
          </a:p>
          <a:p>
            <a:r>
              <a:rPr lang="en-US" altLang="en-US" sz="2400" dirty="0" smtClean="0"/>
              <a:t>Total Pay Rate (benefit rate + hourly rate)</a:t>
            </a:r>
          </a:p>
          <a:p>
            <a:r>
              <a:rPr lang="en-US" altLang="en-US" sz="2400" dirty="0" smtClean="0"/>
              <a:t>Total </a:t>
            </a:r>
            <a:r>
              <a:rPr lang="en-US" altLang="en-US" sz="2400" dirty="0" smtClean="0"/>
              <a:t>Requested </a:t>
            </a:r>
          </a:p>
          <a:p>
            <a:r>
              <a:rPr lang="en-US" altLang="en-US" sz="2400" dirty="0" smtClean="0"/>
              <a:t>Grand Total</a:t>
            </a:r>
            <a:endParaRPr lang="en-US" altLang="en-US" sz="2400" dirty="0" smtClean="0"/>
          </a:p>
          <a:p>
            <a:endParaRPr lang="en-US" altLang="en-US" sz="2400" dirty="0" smtClean="0"/>
          </a:p>
        </p:txBody>
      </p:sp>
    </p:spTree>
    <p:extLst>
      <p:ext uri="{BB962C8B-B14F-4D97-AF65-F5344CB8AC3E}">
        <p14:creationId xmlns:p14="http://schemas.microsoft.com/office/powerpoint/2010/main" val="8870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93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93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49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t>Lifecycle of a Disaster</a:t>
            </a:r>
          </a:p>
        </p:txBody>
      </p:sp>
      <p:pic>
        <p:nvPicPr>
          <p:cNvPr id="2560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40413"/>
            <a:ext cx="43719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Public Assistance Program and Policy Guide V3.1 - Adobe Acrobat Reader DC"/>
          <p:cNvPicPr>
            <a:picLocks noChangeAspect="1"/>
          </p:cNvPicPr>
          <p:nvPr/>
        </p:nvPicPr>
        <p:blipFill>
          <a:blip r:embed="rId4">
            <a:extLst>
              <a:ext uri="{28A0092B-C50C-407E-A947-70E740481C1C}">
                <a14:useLocalDpi xmlns:a14="http://schemas.microsoft.com/office/drawing/2010/main" val="0"/>
              </a:ext>
            </a:extLst>
          </a:blip>
          <a:srcRect l="8835" t="23264" r="22523" b="14519"/>
          <a:stretch>
            <a:fillRect/>
          </a:stretch>
        </p:blipFill>
        <p:spPr bwMode="auto">
          <a:xfrm>
            <a:off x="379413" y="2016125"/>
            <a:ext cx="838517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5-Point Star 3"/>
          <p:cNvSpPr/>
          <p:nvPr/>
        </p:nvSpPr>
        <p:spPr>
          <a:xfrm>
            <a:off x="7634288" y="2806700"/>
            <a:ext cx="630237" cy="468313"/>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Left Arrow 6"/>
          <p:cNvSpPr/>
          <p:nvPr/>
        </p:nvSpPr>
        <p:spPr>
          <a:xfrm rot="4034451">
            <a:off x="7692673" y="3640540"/>
            <a:ext cx="1709215" cy="983965"/>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smtClean="0"/>
              <a:t>Grants Management</a:t>
            </a:r>
            <a:endParaRPr lang="en-US" dirty="0"/>
          </a:p>
        </p:txBody>
      </p:sp>
    </p:spTree>
    <p:extLst>
      <p:ext uri="{BB962C8B-B14F-4D97-AF65-F5344CB8AC3E}">
        <p14:creationId xmlns:p14="http://schemas.microsoft.com/office/powerpoint/2010/main" val="787196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smtClean="0"/>
              <a:t>Fringe Benefit Calculation</a:t>
            </a:r>
            <a:endParaRPr lang="en-US" altLang="en-US" dirty="0"/>
          </a:p>
        </p:txBody>
      </p:sp>
      <p:sp>
        <p:nvSpPr>
          <p:cNvPr id="122883" name="Rectangle 3"/>
          <p:cNvSpPr>
            <a:spLocks noGrp="1" noChangeArrowheads="1"/>
          </p:cNvSpPr>
          <p:nvPr>
            <p:ph sz="half" idx="1"/>
          </p:nvPr>
        </p:nvSpPr>
        <p:spPr>
          <a:xfrm>
            <a:off x="222249" y="1959341"/>
            <a:ext cx="4038600" cy="4525963"/>
          </a:xfrm>
        </p:spPr>
        <p:txBody>
          <a:bodyPr/>
          <a:lstStyle/>
          <a:p>
            <a:r>
              <a:rPr lang="en-US" altLang="en-US" sz="2000" dirty="0" smtClean="0"/>
              <a:t>Fringe benefits on Force Account Labor are eligible for reimbursement</a:t>
            </a:r>
          </a:p>
          <a:p>
            <a:r>
              <a:rPr lang="en-US" altLang="en-US" sz="2000" dirty="0" smtClean="0"/>
              <a:t>Applicant’s Benefits Calculation Worksheet should be completed for each employee or each type/category of employee</a:t>
            </a:r>
          </a:p>
          <a:p>
            <a:r>
              <a:rPr lang="en-US" altLang="en-US" sz="2000" dirty="0" smtClean="0"/>
              <a:t>Because certain items in a benefit package are not dependent on hours worked, like health insurance, the fringe benefit rate will typically be higher for Regular Time hours. </a:t>
            </a:r>
          </a:p>
          <a:p>
            <a:endParaRPr lang="en-US" altLang="en-US" sz="2000" dirty="0" smtClean="0"/>
          </a:p>
          <a:p>
            <a:endParaRPr lang="en-US" altLang="en-US" sz="2000" dirty="0" smtClean="0"/>
          </a:p>
          <a:p>
            <a:endParaRPr lang="en-US" altLang="en-US" sz="2000" dirty="0" smtClean="0"/>
          </a:p>
        </p:txBody>
      </p:sp>
      <p:sp>
        <p:nvSpPr>
          <p:cNvPr id="4" name="Content Placeholder 3"/>
          <p:cNvSpPr>
            <a:spLocks noGrp="1"/>
          </p:cNvSpPr>
          <p:nvPr>
            <p:ph sz="half" idx="2"/>
          </p:nvPr>
        </p:nvSpPr>
        <p:spPr/>
        <p:txBody>
          <a:bodyPr/>
          <a:lstStyle/>
          <a:p>
            <a:endParaRPr lang="en-US"/>
          </a:p>
        </p:txBody>
      </p:sp>
      <p:pic>
        <p:nvPicPr>
          <p:cNvPr id="122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1708150"/>
            <a:ext cx="4384675" cy="502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7545388" y="5246688"/>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Up Arrow 5"/>
          <p:cNvSpPr/>
          <p:nvPr/>
        </p:nvSpPr>
        <p:spPr>
          <a:xfrm>
            <a:off x="5988050" y="5246688"/>
            <a:ext cx="485775"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436837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anim calcmode="lin" valueType="num">
                                      <p:cBhvr additive="base">
                                        <p:cTn id="7" dur="5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dirty="0" smtClean="0"/>
              <a:t>Overtime Policy</a:t>
            </a:r>
            <a:endParaRPr lang="en-US" altLang="en-US" dirty="0"/>
          </a:p>
        </p:txBody>
      </p:sp>
      <p:sp>
        <p:nvSpPr>
          <p:cNvPr id="102403" name="Rectangle 3"/>
          <p:cNvSpPr>
            <a:spLocks noGrp="1" noChangeArrowheads="1"/>
          </p:cNvSpPr>
          <p:nvPr>
            <p:ph sz="half" idx="1"/>
          </p:nvPr>
        </p:nvSpPr>
        <p:spPr/>
        <p:txBody>
          <a:bodyPr/>
          <a:lstStyle/>
          <a:p>
            <a:r>
              <a:rPr lang="en-US" altLang="en-US" sz="2400" dirty="0" smtClean="0"/>
              <a:t>Overtime Policy:</a:t>
            </a:r>
          </a:p>
          <a:p>
            <a:pPr lvl="1"/>
            <a:r>
              <a:rPr lang="en-US" altLang="en-US" sz="2000" dirty="0" smtClean="0"/>
              <a:t>Must be in place, in writing, at time of event</a:t>
            </a:r>
          </a:p>
          <a:p>
            <a:pPr lvl="1"/>
            <a:r>
              <a:rPr lang="en-US" altLang="en-US" sz="2000" dirty="0" smtClean="0"/>
              <a:t>Must be consistently applied</a:t>
            </a:r>
          </a:p>
          <a:p>
            <a:pPr lvl="1"/>
            <a:r>
              <a:rPr lang="en-US" altLang="en-US" sz="2000" dirty="0" smtClean="0"/>
              <a:t>If declared internally (not in an official organization Policy), the Applicant must provide copies of any Memos/Police Jury Minutes which enacted the overtime qualifications</a:t>
            </a:r>
          </a:p>
          <a:p>
            <a:pPr lvl="1"/>
            <a:r>
              <a:rPr lang="en-US" altLang="en-US" sz="2000" dirty="0" smtClean="0"/>
              <a:t>Should be as detailed as possible to define terms of overtime hours and pay</a:t>
            </a:r>
          </a:p>
          <a:p>
            <a:endParaRPr lang="en-US" altLang="en-US" sz="2400" dirty="0"/>
          </a:p>
        </p:txBody>
      </p:sp>
      <p:pic>
        <p:nvPicPr>
          <p:cNvPr id="124932" name="Picture 7" descr="http://www2.med.umich.edu/prmc/media/newsroom/assets/images/police_fire_12097548203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538" y="2429608"/>
            <a:ext cx="3532921"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42170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558344"/>
            <a:ext cx="8364537" cy="73606"/>
          </a:xfrm>
        </p:spPr>
        <p:txBody>
          <a:bodyPr/>
          <a:lstStyle/>
          <a:p>
            <a:r>
              <a:rPr lang="en-US" dirty="0"/>
              <a:t>Who Gets Paid What???</a:t>
            </a:r>
            <a:br>
              <a:rPr lang="en-US" dirty="0"/>
            </a:br>
            <a:endParaRPr lang="en-US" dirty="0"/>
          </a:p>
        </p:txBody>
      </p:sp>
      <p:sp>
        <p:nvSpPr>
          <p:cNvPr id="3" name="Content Placeholder 2"/>
          <p:cNvSpPr>
            <a:spLocks noGrp="1"/>
          </p:cNvSpPr>
          <p:nvPr>
            <p:ph idx="1"/>
          </p:nvPr>
        </p:nvSpPr>
        <p:spPr>
          <a:xfrm>
            <a:off x="411164" y="1820863"/>
            <a:ext cx="2158172" cy="4773612"/>
          </a:xfrm>
        </p:spPr>
        <p:txBody>
          <a:bodyPr/>
          <a:lstStyle/>
          <a:p>
            <a:pPr marL="0" indent="0">
              <a:buNone/>
            </a:pPr>
            <a:r>
              <a:rPr lang="en-US" dirty="0" smtClean="0"/>
              <a:t>Per the January 2025 PAPPG:</a:t>
            </a:r>
            <a:endParaRPr lang="en-US" dirty="0"/>
          </a:p>
        </p:txBody>
      </p:sp>
      <p:pic>
        <p:nvPicPr>
          <p:cNvPr id="4" name="Picture 3"/>
          <p:cNvPicPr>
            <a:picLocks noChangeAspect="1"/>
          </p:cNvPicPr>
          <p:nvPr/>
        </p:nvPicPr>
        <p:blipFill>
          <a:blip r:embed="rId3"/>
          <a:stretch>
            <a:fillRect/>
          </a:stretch>
        </p:blipFill>
        <p:spPr>
          <a:xfrm>
            <a:off x="3136005" y="1715089"/>
            <a:ext cx="5849992" cy="4985159"/>
          </a:xfrm>
          <a:prstGeom prst="rect">
            <a:avLst/>
          </a:prstGeom>
        </p:spPr>
      </p:pic>
      <p:sp>
        <p:nvSpPr>
          <p:cNvPr id="10" name="Rounded Rectangle 9"/>
          <p:cNvSpPr/>
          <p:nvPr/>
        </p:nvSpPr>
        <p:spPr>
          <a:xfrm>
            <a:off x="360363" y="3476792"/>
            <a:ext cx="2343955" cy="1732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Category I: All </a:t>
            </a:r>
            <a:r>
              <a:rPr lang="en-US" dirty="0" smtClean="0"/>
              <a:t>overtime labor costs are eligible, straight-time costs only eligible for unbudgeted labor</a:t>
            </a:r>
            <a:endParaRPr lang="en-US" dirty="0"/>
          </a:p>
        </p:txBody>
      </p:sp>
    </p:spTree>
    <p:extLst>
      <p:ext uri="{BB962C8B-B14F-4D97-AF65-F5344CB8AC3E}">
        <p14:creationId xmlns:p14="http://schemas.microsoft.com/office/powerpoint/2010/main" val="227704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363" y="1541584"/>
            <a:ext cx="8364537" cy="90365"/>
          </a:xfrm>
        </p:spPr>
        <p:txBody>
          <a:bodyPr/>
          <a:lstStyle/>
          <a:p>
            <a:r>
              <a:rPr lang="en-US" dirty="0" smtClean="0"/>
              <a:t>Common Hiccups with FAL…</a:t>
            </a:r>
            <a:br>
              <a:rPr lang="en-US" dirty="0" smtClean="0"/>
            </a:br>
            <a:endParaRPr lang="en-US" dirty="0"/>
          </a:p>
        </p:txBody>
      </p:sp>
      <p:sp>
        <p:nvSpPr>
          <p:cNvPr id="51202" name="Subtitle 2"/>
          <p:cNvSpPr>
            <a:spLocks noGrp="1"/>
          </p:cNvSpPr>
          <p:nvPr>
            <p:ph idx="1"/>
          </p:nvPr>
        </p:nvSpPr>
        <p:spPr/>
        <p:txBody>
          <a:bodyPr/>
          <a:lstStyle/>
          <a:p>
            <a:r>
              <a:rPr lang="en-US" altLang="en-US" sz="2400" dirty="0" smtClean="0"/>
              <a:t>Labor performed beyond Work Deadline</a:t>
            </a:r>
          </a:p>
          <a:p>
            <a:r>
              <a:rPr lang="en-US" altLang="en-US" sz="2400" dirty="0" smtClean="0"/>
              <a:t>Overtime policy not followed or not dated pre-Disaster</a:t>
            </a:r>
          </a:p>
          <a:p>
            <a:r>
              <a:rPr lang="en-US" altLang="en-US" sz="2400" dirty="0" smtClean="0"/>
              <a:t>Incorrect math</a:t>
            </a:r>
          </a:p>
          <a:p>
            <a:r>
              <a:rPr lang="en-US" altLang="en-US" sz="2400" dirty="0" smtClean="0"/>
              <a:t>Sick time / holiday pay / etc. and how they relate to the policy and the hours worked (example: Labor Day 2012)</a:t>
            </a:r>
          </a:p>
          <a:p>
            <a:r>
              <a:rPr lang="en-US" altLang="en-US" sz="2400" dirty="0" smtClean="0"/>
              <a:t>No Regular Time hours listed (only Overtime shown)</a:t>
            </a:r>
          </a:p>
          <a:p>
            <a:r>
              <a:rPr lang="en-US" altLang="en-US" sz="2400" dirty="0" smtClean="0"/>
              <a:t>Discrepancies between timesheets and the Summary Sheets (if timesheets were provided)</a:t>
            </a:r>
          </a:p>
          <a:p>
            <a:r>
              <a:rPr lang="en-US" altLang="en-US" sz="2400" dirty="0" smtClean="0"/>
              <a:t>Requesting ineligible work, rest time, meals, breaks, or on-call time</a:t>
            </a:r>
          </a:p>
          <a:p>
            <a:endParaRPr lang="en-US" altLang="en-US" sz="2400" dirty="0" smtClean="0"/>
          </a:p>
        </p:txBody>
      </p:sp>
      <p:grpSp>
        <p:nvGrpSpPr>
          <p:cNvPr id="2" name="Group 1"/>
          <p:cNvGrpSpPr/>
          <p:nvPr/>
        </p:nvGrpSpPr>
        <p:grpSpPr>
          <a:xfrm>
            <a:off x="7987719" y="1335278"/>
            <a:ext cx="1091804" cy="3125391"/>
            <a:chOff x="7800975" y="2636044"/>
            <a:chExt cx="1091804" cy="3125391"/>
          </a:xfrm>
        </p:grpSpPr>
        <p:pic>
          <p:nvPicPr>
            <p:cNvPr id="51204" name="Picture 2" descr="http://www.myparkingsign.com/img/lg/K/Speed-Bump-Down-Arrow-Sign-K-878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975" y="2636044"/>
              <a:ext cx="1091804" cy="145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255794" y="4092179"/>
              <a:ext cx="140494" cy="16692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grpSp>
    </p:spTree>
    <p:extLst>
      <p:ext uri="{BB962C8B-B14F-4D97-AF65-F5344CB8AC3E}">
        <p14:creationId xmlns:p14="http://schemas.microsoft.com/office/powerpoint/2010/main" val="2614755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366" y="913355"/>
            <a:ext cx="8350250" cy="701675"/>
          </a:xfrm>
          <a:prstGeom prst="rect">
            <a:avLst/>
          </a:prstGeom>
          <a:noFill/>
        </p:spPr>
        <p:txBody>
          <a:bodyPr>
            <a:spAutoFit/>
          </a:bodyPr>
          <a:lstStyle/>
          <a:p>
            <a:pPr algn="ctr" eaLnBrk="1" hangingPunct="1">
              <a:lnSpc>
                <a:spcPct val="90000"/>
              </a:lnSpc>
              <a:defRPr/>
            </a:pPr>
            <a:r>
              <a:rPr lang="en-US" sz="4400" dirty="0" smtClean="0">
                <a:solidFill>
                  <a:srgbClr val="425475"/>
                </a:solidFill>
                <a:latin typeface="+mj-lt"/>
                <a:ea typeface="+mj-ea"/>
                <a:cs typeface="+mj-cs"/>
              </a:rPr>
              <a:t>Question</a:t>
            </a:r>
            <a:endParaRPr lang="en-US" sz="4400" dirty="0">
              <a:solidFill>
                <a:srgbClr val="425475"/>
              </a:solidFill>
              <a:latin typeface="+mj-lt"/>
              <a:ea typeface="+mj-ea"/>
              <a:cs typeface="+mj-cs"/>
            </a:endParaRPr>
          </a:p>
        </p:txBody>
      </p:sp>
      <p:pic>
        <p:nvPicPr>
          <p:cNvPr id="3" name="Picture 2"/>
          <p:cNvPicPr>
            <a:picLocks noChangeAspect="1"/>
          </p:cNvPicPr>
          <p:nvPr/>
        </p:nvPicPr>
        <p:blipFill>
          <a:blip r:embed="rId2"/>
          <a:stretch>
            <a:fillRect/>
          </a:stretch>
        </p:blipFill>
        <p:spPr>
          <a:xfrm>
            <a:off x="1174622" y="2710581"/>
            <a:ext cx="6794756" cy="3797783"/>
          </a:xfrm>
          <a:prstGeom prst="rect">
            <a:avLst/>
          </a:prstGeom>
          <a:ln>
            <a:solidFill>
              <a:schemeClr val="tx1"/>
            </a:solidFill>
          </a:ln>
        </p:spPr>
      </p:pic>
      <p:sp>
        <p:nvSpPr>
          <p:cNvPr id="4" name="Content Placeholder 3"/>
          <p:cNvSpPr>
            <a:spLocks noGrp="1"/>
          </p:cNvSpPr>
          <p:nvPr>
            <p:ph idx="1"/>
          </p:nvPr>
        </p:nvSpPr>
        <p:spPr>
          <a:xfrm>
            <a:off x="628650" y="1615030"/>
            <a:ext cx="7886700" cy="4961939"/>
          </a:xfrm>
        </p:spPr>
        <p:txBody>
          <a:bodyPr/>
          <a:lstStyle/>
          <a:p>
            <a:r>
              <a:rPr lang="en-US" sz="2000" dirty="0" smtClean="0"/>
              <a:t>Based off the overtime policy below, what information would the Applicant need to provide on the FAL Summary sheet in order to demonstrate compliance with their overtime policy? </a:t>
            </a:r>
            <a:endParaRPr lang="en-US" sz="2000" dirty="0"/>
          </a:p>
        </p:txBody>
      </p:sp>
    </p:spTree>
    <p:extLst>
      <p:ext uri="{BB962C8B-B14F-4D97-AF65-F5344CB8AC3E}">
        <p14:creationId xmlns:p14="http://schemas.microsoft.com/office/powerpoint/2010/main" val="4290952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366" y="913355"/>
            <a:ext cx="8350250" cy="701675"/>
          </a:xfrm>
          <a:prstGeom prst="rect">
            <a:avLst/>
          </a:prstGeom>
          <a:noFill/>
        </p:spPr>
        <p:txBody>
          <a:bodyPr>
            <a:spAutoFit/>
          </a:bodyPr>
          <a:lstStyle/>
          <a:p>
            <a:pPr algn="ctr" eaLnBrk="1" hangingPunct="1">
              <a:lnSpc>
                <a:spcPct val="90000"/>
              </a:lnSpc>
              <a:defRPr/>
            </a:pPr>
            <a:r>
              <a:rPr lang="en-US" sz="4400" dirty="0" smtClean="0">
                <a:solidFill>
                  <a:srgbClr val="425475"/>
                </a:solidFill>
                <a:latin typeface="+mj-lt"/>
                <a:ea typeface="+mj-ea"/>
                <a:cs typeface="+mj-cs"/>
              </a:rPr>
              <a:t>Question</a:t>
            </a:r>
            <a:endParaRPr lang="en-US" sz="4400" dirty="0">
              <a:solidFill>
                <a:srgbClr val="425475"/>
              </a:solidFill>
              <a:latin typeface="+mj-lt"/>
              <a:ea typeface="+mj-ea"/>
              <a:cs typeface="+mj-cs"/>
            </a:endParaRPr>
          </a:p>
        </p:txBody>
      </p:sp>
      <p:pic>
        <p:nvPicPr>
          <p:cNvPr id="3" name="Picture 2"/>
          <p:cNvPicPr>
            <a:picLocks noChangeAspect="1"/>
          </p:cNvPicPr>
          <p:nvPr/>
        </p:nvPicPr>
        <p:blipFill>
          <a:blip r:embed="rId2"/>
          <a:stretch>
            <a:fillRect/>
          </a:stretch>
        </p:blipFill>
        <p:spPr>
          <a:xfrm>
            <a:off x="148401" y="2815683"/>
            <a:ext cx="5259939" cy="3290621"/>
          </a:xfrm>
          <a:prstGeom prst="rect">
            <a:avLst/>
          </a:prstGeom>
          <a:ln>
            <a:solidFill>
              <a:schemeClr val="tx1"/>
            </a:solidFill>
          </a:ln>
        </p:spPr>
      </p:pic>
      <p:sp>
        <p:nvSpPr>
          <p:cNvPr id="4" name="Content Placeholder 3"/>
          <p:cNvSpPr>
            <a:spLocks noGrp="1"/>
          </p:cNvSpPr>
          <p:nvPr>
            <p:ph idx="1"/>
          </p:nvPr>
        </p:nvSpPr>
        <p:spPr>
          <a:xfrm>
            <a:off x="304519" y="1672683"/>
            <a:ext cx="8744696" cy="1028065"/>
          </a:xfrm>
        </p:spPr>
        <p:txBody>
          <a:bodyPr>
            <a:normAutofit fontScale="92500"/>
          </a:bodyPr>
          <a:lstStyle/>
          <a:p>
            <a:r>
              <a:rPr lang="en-US" sz="2200" dirty="0" smtClean="0"/>
              <a:t>Based off the overtime policy below, what information would the Applicant need to provide on the FAL Summary sheet in order to demonstrate compliance with their overtime policy? Select all that Apply.</a:t>
            </a:r>
            <a:endParaRPr lang="en-US" sz="2200" dirty="0"/>
          </a:p>
        </p:txBody>
      </p:sp>
      <p:grpSp>
        <p:nvGrpSpPr>
          <p:cNvPr id="6" name="Group 5"/>
          <p:cNvGrpSpPr/>
          <p:nvPr/>
        </p:nvGrpSpPr>
        <p:grpSpPr>
          <a:xfrm>
            <a:off x="5696739" y="2966831"/>
            <a:ext cx="3179879" cy="703386"/>
            <a:chOff x="1116177" y="3278854"/>
            <a:chExt cx="3179879" cy="703386"/>
          </a:xfrm>
        </p:grpSpPr>
        <p:sp>
          <p:nvSpPr>
            <p:cNvPr id="7" name="Flowchart: Terminator 6"/>
            <p:cNvSpPr/>
            <p:nvPr/>
          </p:nvSpPr>
          <p:spPr>
            <a:xfrm>
              <a:off x="1179521" y="3278854"/>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Employees’ base and overtime rates</a:t>
              </a:r>
              <a:endParaRPr lang="en-US" dirty="0">
                <a:solidFill>
                  <a:schemeClr val="tx1"/>
                </a:solidFill>
              </a:endParaRPr>
            </a:p>
          </p:txBody>
        </p:sp>
        <p:sp>
          <p:nvSpPr>
            <p:cNvPr id="8" name="Oval 7"/>
            <p:cNvSpPr/>
            <p:nvPr/>
          </p:nvSpPr>
          <p:spPr>
            <a:xfrm>
              <a:off x="1116177" y="3318147"/>
              <a:ext cx="630936" cy="630936"/>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grpSp>
      <p:grpSp>
        <p:nvGrpSpPr>
          <p:cNvPr id="9" name="Group 8"/>
          <p:cNvGrpSpPr/>
          <p:nvPr/>
        </p:nvGrpSpPr>
        <p:grpSpPr>
          <a:xfrm>
            <a:off x="5696739" y="4782709"/>
            <a:ext cx="3158765" cy="703386"/>
            <a:chOff x="1137290" y="4632419"/>
            <a:chExt cx="3158765" cy="703386"/>
          </a:xfrm>
        </p:grpSpPr>
        <p:sp>
          <p:nvSpPr>
            <p:cNvPr id="10" name="Flowchart: Terminator 9"/>
            <p:cNvSpPr/>
            <p:nvPr/>
          </p:nvSpPr>
          <p:spPr>
            <a:xfrm>
              <a:off x="1179520" y="463241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Employee Exemption </a:t>
              </a:r>
            </a:p>
            <a:p>
              <a:pPr algn="ctr"/>
              <a:r>
                <a:rPr lang="en-US" dirty="0" smtClean="0">
                  <a:solidFill>
                    <a:schemeClr val="tx1"/>
                  </a:solidFill>
                </a:rPr>
                <a:t>status</a:t>
              </a:r>
              <a:endParaRPr lang="en-US" dirty="0">
                <a:solidFill>
                  <a:schemeClr val="tx1"/>
                </a:solidFill>
              </a:endParaRPr>
            </a:p>
          </p:txBody>
        </p:sp>
        <p:sp>
          <p:nvSpPr>
            <p:cNvPr id="11" name="Oval 10"/>
            <p:cNvSpPr/>
            <p:nvPr/>
          </p:nvSpPr>
          <p:spPr>
            <a:xfrm>
              <a:off x="1137290" y="4668644"/>
              <a:ext cx="630936" cy="630936"/>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endParaRPr lang="en-US" sz="2800" b="1" dirty="0">
                <a:solidFill>
                  <a:schemeClr val="tx1"/>
                </a:solidFill>
              </a:endParaRPr>
            </a:p>
          </p:txBody>
        </p:sp>
      </p:grpSp>
      <p:grpSp>
        <p:nvGrpSpPr>
          <p:cNvPr id="12" name="Group 11"/>
          <p:cNvGrpSpPr/>
          <p:nvPr/>
        </p:nvGrpSpPr>
        <p:grpSpPr>
          <a:xfrm>
            <a:off x="5696739" y="3863725"/>
            <a:ext cx="3181463" cy="703386"/>
            <a:chOff x="5043628" y="3242629"/>
            <a:chExt cx="3181463" cy="703386"/>
          </a:xfrm>
        </p:grpSpPr>
        <p:sp>
          <p:nvSpPr>
            <p:cNvPr id="13" name="Flowchart: Terminator 12"/>
            <p:cNvSpPr/>
            <p:nvPr/>
          </p:nvSpPr>
          <p:spPr>
            <a:xfrm>
              <a:off x="5108556" y="324262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Proof of 40 regular </a:t>
              </a:r>
            </a:p>
            <a:p>
              <a:pPr algn="ctr"/>
              <a:r>
                <a:rPr lang="en-US" dirty="0" smtClean="0">
                  <a:solidFill>
                    <a:schemeClr val="tx1"/>
                  </a:solidFill>
                </a:rPr>
                <a:t>hours worked</a:t>
              </a:r>
              <a:endParaRPr lang="en-US" dirty="0">
                <a:solidFill>
                  <a:schemeClr val="tx1"/>
                </a:solidFill>
              </a:endParaRPr>
            </a:p>
          </p:txBody>
        </p:sp>
        <p:sp>
          <p:nvSpPr>
            <p:cNvPr id="14" name="Oval 13"/>
            <p:cNvSpPr/>
            <p:nvPr/>
          </p:nvSpPr>
          <p:spPr>
            <a:xfrm>
              <a:off x="5043628" y="3278854"/>
              <a:ext cx="630936" cy="630936"/>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t>
              </a:r>
              <a:endParaRPr lang="en-US" b="1" dirty="0">
                <a:solidFill>
                  <a:schemeClr val="tx1"/>
                </a:solidFill>
              </a:endParaRPr>
            </a:p>
          </p:txBody>
        </p:sp>
      </p:grpSp>
      <p:grpSp>
        <p:nvGrpSpPr>
          <p:cNvPr id="15" name="Group 14"/>
          <p:cNvGrpSpPr/>
          <p:nvPr/>
        </p:nvGrpSpPr>
        <p:grpSpPr>
          <a:xfrm>
            <a:off x="5696739" y="5697951"/>
            <a:ext cx="3181463" cy="703386"/>
            <a:chOff x="5108556" y="4632419"/>
            <a:chExt cx="3181463" cy="703386"/>
          </a:xfrm>
        </p:grpSpPr>
        <p:sp>
          <p:nvSpPr>
            <p:cNvPr id="16" name="Flowchart: Terminator 15"/>
            <p:cNvSpPr/>
            <p:nvPr/>
          </p:nvSpPr>
          <p:spPr>
            <a:xfrm>
              <a:off x="5173484" y="463241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a:t>
              </a:r>
              <a:r>
                <a:rPr lang="en-US" dirty="0" smtClean="0">
                  <a:solidFill>
                    <a:schemeClr val="tx1"/>
                  </a:solidFill>
                </a:rPr>
                <a:t>Pay Statements</a:t>
              </a:r>
              <a:endParaRPr lang="en-US" dirty="0">
                <a:solidFill>
                  <a:schemeClr val="tx1"/>
                </a:solidFill>
              </a:endParaRPr>
            </a:p>
          </p:txBody>
        </p:sp>
        <p:sp>
          <p:nvSpPr>
            <p:cNvPr id="17" name="Oval 16"/>
            <p:cNvSpPr/>
            <p:nvPr/>
          </p:nvSpPr>
          <p:spPr>
            <a:xfrm>
              <a:off x="5108556" y="4666781"/>
              <a:ext cx="630936" cy="630936"/>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p>
          </p:txBody>
        </p:sp>
      </p:grpSp>
      <p:sp>
        <p:nvSpPr>
          <p:cNvPr id="2" name="Rounded Rectangle 1"/>
          <p:cNvSpPr/>
          <p:nvPr/>
        </p:nvSpPr>
        <p:spPr>
          <a:xfrm>
            <a:off x="5609341" y="2815683"/>
            <a:ext cx="3375789" cy="2821257"/>
          </a:xfrm>
          <a:prstGeom prst="roundRect">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94101" y="4247580"/>
            <a:ext cx="2336669" cy="224059"/>
          </a:xfrm>
          <a:prstGeom prst="rect">
            <a:avLst/>
          </a:prstGeom>
          <a:solidFill>
            <a:srgbClr val="86D44C">
              <a:alpha val="37000"/>
            </a:srgbClr>
          </a:solidFill>
          <a:ln>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48401" y="4416087"/>
            <a:ext cx="2129625" cy="206093"/>
          </a:xfrm>
          <a:prstGeom prst="rect">
            <a:avLst/>
          </a:prstGeom>
          <a:solidFill>
            <a:srgbClr val="86D44C">
              <a:alpha val="37000"/>
            </a:srgbClr>
          </a:solidFill>
          <a:ln>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629722" y="5449869"/>
            <a:ext cx="1701048" cy="187071"/>
          </a:xfrm>
          <a:prstGeom prst="rect">
            <a:avLst/>
          </a:prstGeom>
          <a:solidFill>
            <a:srgbClr val="86D44C">
              <a:alpha val="37000"/>
            </a:srgbClr>
          </a:solidFill>
          <a:ln>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4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2"/>
                                        </p:tgtEl>
                                      </p:cBhvr>
                                    </p:animEffect>
                                    <p:animScale>
                                      <p:cBhvr>
                                        <p:cTn id="35" dur="250" autoRev="1" fill="hold"/>
                                        <p:tgtEl>
                                          <p:spTgt spid="2"/>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8"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366" y="913355"/>
            <a:ext cx="8350250" cy="701675"/>
          </a:xfrm>
          <a:prstGeom prst="rect">
            <a:avLst/>
          </a:prstGeom>
          <a:noFill/>
        </p:spPr>
        <p:txBody>
          <a:bodyPr>
            <a:spAutoFit/>
          </a:bodyPr>
          <a:lstStyle/>
          <a:p>
            <a:pPr algn="ctr" eaLnBrk="1" hangingPunct="1">
              <a:lnSpc>
                <a:spcPct val="90000"/>
              </a:lnSpc>
              <a:defRPr/>
            </a:pPr>
            <a:r>
              <a:rPr lang="en-US" sz="4400" dirty="0" smtClean="0">
                <a:solidFill>
                  <a:srgbClr val="425475"/>
                </a:solidFill>
                <a:latin typeface="+mj-lt"/>
                <a:ea typeface="+mj-ea"/>
                <a:cs typeface="+mj-cs"/>
              </a:rPr>
              <a:t>Question</a:t>
            </a:r>
            <a:endParaRPr lang="en-US" sz="4400" dirty="0">
              <a:solidFill>
                <a:srgbClr val="425475"/>
              </a:solidFill>
              <a:latin typeface="+mj-lt"/>
              <a:ea typeface="+mj-ea"/>
              <a:cs typeface="+mj-cs"/>
            </a:endParaRPr>
          </a:p>
        </p:txBody>
      </p:sp>
      <p:sp>
        <p:nvSpPr>
          <p:cNvPr id="4" name="Content Placeholder 3"/>
          <p:cNvSpPr>
            <a:spLocks noGrp="1"/>
          </p:cNvSpPr>
          <p:nvPr>
            <p:ph idx="1"/>
          </p:nvPr>
        </p:nvSpPr>
        <p:spPr>
          <a:xfrm>
            <a:off x="304519" y="1561171"/>
            <a:ext cx="8744696" cy="1139577"/>
          </a:xfrm>
        </p:spPr>
        <p:txBody>
          <a:bodyPr>
            <a:normAutofit/>
          </a:bodyPr>
          <a:lstStyle/>
          <a:p>
            <a:r>
              <a:rPr lang="en-US" sz="2200" dirty="0" smtClean="0"/>
              <a:t>Based off the overtime policy on the previous slide, what information is missing from the Applicant’s FAL summary below? Select all that apply.</a:t>
            </a:r>
            <a:endParaRPr lang="en-US" sz="2200" dirty="0"/>
          </a:p>
        </p:txBody>
      </p:sp>
      <p:pic>
        <p:nvPicPr>
          <p:cNvPr id="22" name="Picture 21"/>
          <p:cNvPicPr>
            <a:picLocks noChangeAspect="1"/>
          </p:cNvPicPr>
          <p:nvPr/>
        </p:nvPicPr>
        <p:blipFill>
          <a:blip r:embed="rId2"/>
          <a:stretch>
            <a:fillRect/>
          </a:stretch>
        </p:blipFill>
        <p:spPr>
          <a:xfrm>
            <a:off x="163878" y="2325029"/>
            <a:ext cx="8816245" cy="2631687"/>
          </a:xfrm>
          <a:prstGeom prst="rect">
            <a:avLst/>
          </a:prstGeom>
        </p:spPr>
      </p:pic>
      <p:grpSp>
        <p:nvGrpSpPr>
          <p:cNvPr id="23" name="Group 22"/>
          <p:cNvGrpSpPr/>
          <p:nvPr/>
        </p:nvGrpSpPr>
        <p:grpSpPr>
          <a:xfrm>
            <a:off x="1105894" y="5137470"/>
            <a:ext cx="3179879" cy="703386"/>
            <a:chOff x="1116177" y="3278854"/>
            <a:chExt cx="3179879" cy="703386"/>
          </a:xfrm>
        </p:grpSpPr>
        <p:sp>
          <p:nvSpPr>
            <p:cNvPr id="24" name="Flowchart: Terminator 23"/>
            <p:cNvSpPr/>
            <p:nvPr/>
          </p:nvSpPr>
          <p:spPr>
            <a:xfrm>
              <a:off x="1179521" y="3278854"/>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Employees’ base and overtime rates</a:t>
              </a:r>
              <a:endParaRPr lang="en-US" dirty="0">
                <a:solidFill>
                  <a:schemeClr val="tx1"/>
                </a:solidFill>
              </a:endParaRPr>
            </a:p>
          </p:txBody>
        </p:sp>
        <p:sp>
          <p:nvSpPr>
            <p:cNvPr id="25" name="Oval 24"/>
            <p:cNvSpPr/>
            <p:nvPr/>
          </p:nvSpPr>
          <p:spPr>
            <a:xfrm>
              <a:off x="1116177" y="3318147"/>
              <a:ext cx="630936" cy="630936"/>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grpSp>
      <p:grpSp>
        <p:nvGrpSpPr>
          <p:cNvPr id="26" name="Group 25"/>
          <p:cNvGrpSpPr/>
          <p:nvPr/>
        </p:nvGrpSpPr>
        <p:grpSpPr>
          <a:xfrm>
            <a:off x="2992617" y="6021610"/>
            <a:ext cx="3158765" cy="703386"/>
            <a:chOff x="1137290" y="4632419"/>
            <a:chExt cx="3158765" cy="703386"/>
          </a:xfrm>
        </p:grpSpPr>
        <p:sp>
          <p:nvSpPr>
            <p:cNvPr id="27" name="Flowchart: Terminator 26"/>
            <p:cNvSpPr/>
            <p:nvPr/>
          </p:nvSpPr>
          <p:spPr>
            <a:xfrm>
              <a:off x="1179520" y="463241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Employee Exemption </a:t>
              </a:r>
            </a:p>
            <a:p>
              <a:pPr algn="ctr"/>
              <a:r>
                <a:rPr lang="en-US" dirty="0" smtClean="0">
                  <a:solidFill>
                    <a:schemeClr val="tx1"/>
                  </a:solidFill>
                </a:rPr>
                <a:t>status</a:t>
              </a:r>
              <a:endParaRPr lang="en-US" dirty="0">
                <a:solidFill>
                  <a:schemeClr val="tx1"/>
                </a:solidFill>
              </a:endParaRPr>
            </a:p>
          </p:txBody>
        </p:sp>
        <p:sp>
          <p:nvSpPr>
            <p:cNvPr id="28" name="Oval 27"/>
            <p:cNvSpPr/>
            <p:nvPr/>
          </p:nvSpPr>
          <p:spPr>
            <a:xfrm>
              <a:off x="1137290" y="4668644"/>
              <a:ext cx="630936" cy="630936"/>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endParaRPr lang="en-US" sz="2800" b="1" dirty="0">
                <a:solidFill>
                  <a:schemeClr val="tx1"/>
                </a:solidFill>
              </a:endParaRPr>
            </a:p>
          </p:txBody>
        </p:sp>
      </p:grpSp>
      <p:grpSp>
        <p:nvGrpSpPr>
          <p:cNvPr id="29" name="Group 28"/>
          <p:cNvGrpSpPr/>
          <p:nvPr/>
        </p:nvGrpSpPr>
        <p:grpSpPr>
          <a:xfrm>
            <a:off x="4860398" y="5123936"/>
            <a:ext cx="3181463" cy="703386"/>
            <a:chOff x="5043628" y="3242629"/>
            <a:chExt cx="3181463" cy="703386"/>
          </a:xfrm>
        </p:grpSpPr>
        <p:sp>
          <p:nvSpPr>
            <p:cNvPr id="30" name="Flowchart: Terminator 29"/>
            <p:cNvSpPr/>
            <p:nvPr/>
          </p:nvSpPr>
          <p:spPr>
            <a:xfrm>
              <a:off x="5108556" y="324262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Proof of 40 regular </a:t>
              </a:r>
            </a:p>
            <a:p>
              <a:pPr algn="ctr"/>
              <a:r>
                <a:rPr lang="en-US" dirty="0" smtClean="0">
                  <a:solidFill>
                    <a:schemeClr val="tx1"/>
                  </a:solidFill>
                </a:rPr>
                <a:t>hours worked</a:t>
              </a:r>
              <a:endParaRPr lang="en-US" dirty="0">
                <a:solidFill>
                  <a:schemeClr val="tx1"/>
                </a:solidFill>
              </a:endParaRPr>
            </a:p>
          </p:txBody>
        </p:sp>
        <p:sp>
          <p:nvSpPr>
            <p:cNvPr id="31" name="Oval 30"/>
            <p:cNvSpPr/>
            <p:nvPr/>
          </p:nvSpPr>
          <p:spPr>
            <a:xfrm>
              <a:off x="5043628" y="3278854"/>
              <a:ext cx="630936" cy="630936"/>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t>
              </a:r>
              <a:endParaRPr lang="en-US" b="1" dirty="0">
                <a:solidFill>
                  <a:schemeClr val="tx1"/>
                </a:solidFill>
              </a:endParaRPr>
            </a:p>
          </p:txBody>
        </p:sp>
      </p:grpSp>
      <p:sp>
        <p:nvSpPr>
          <p:cNvPr id="33" name="Rounded Rectangle 32"/>
          <p:cNvSpPr/>
          <p:nvPr/>
        </p:nvSpPr>
        <p:spPr>
          <a:xfrm>
            <a:off x="5768211" y="2943922"/>
            <a:ext cx="632589" cy="351263"/>
          </a:xfrm>
          <a:prstGeom prst="roundRect">
            <a:avLst/>
          </a:prstGeom>
          <a:solidFill>
            <a:srgbClr val="FF0000">
              <a:alpha val="27843"/>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768211" y="3599056"/>
            <a:ext cx="632589" cy="351263"/>
          </a:xfrm>
          <a:prstGeom prst="roundRect">
            <a:avLst/>
          </a:prstGeom>
          <a:solidFill>
            <a:srgbClr val="FF0000">
              <a:alpha val="27843"/>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Terminator 36"/>
          <p:cNvSpPr/>
          <p:nvPr/>
        </p:nvSpPr>
        <p:spPr>
          <a:xfrm>
            <a:off x="4860398" y="5123936"/>
            <a:ext cx="3181463" cy="703386"/>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Flowchart: Terminator 37"/>
          <p:cNvSpPr/>
          <p:nvPr/>
        </p:nvSpPr>
        <p:spPr>
          <a:xfrm>
            <a:off x="2969919" y="6021610"/>
            <a:ext cx="3181463" cy="703386"/>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ounded Rectangle 38"/>
          <p:cNvSpPr/>
          <p:nvPr/>
        </p:nvSpPr>
        <p:spPr>
          <a:xfrm>
            <a:off x="160071" y="3288975"/>
            <a:ext cx="1576759" cy="310082"/>
          </a:xfrm>
          <a:prstGeom prst="roundRect">
            <a:avLst/>
          </a:prstGeom>
          <a:solidFill>
            <a:srgbClr val="FF0000">
              <a:alpha val="27843"/>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60071" y="3967804"/>
            <a:ext cx="1576759" cy="310082"/>
          </a:xfrm>
          <a:prstGeom prst="roundRect">
            <a:avLst/>
          </a:prstGeom>
          <a:solidFill>
            <a:srgbClr val="FF0000">
              <a:alpha val="27843"/>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60070" y="4646633"/>
            <a:ext cx="1576759" cy="310082"/>
          </a:xfrm>
          <a:prstGeom prst="roundRect">
            <a:avLst/>
          </a:prstGeom>
          <a:solidFill>
            <a:srgbClr val="FF0000">
              <a:alpha val="27843"/>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0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circle(in)">
                                      <p:cBhvr>
                                        <p:cTn id="25" dur="20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circle(in)">
                                      <p:cBhvr>
                                        <p:cTn id="38" dur="20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8" grpId="0" animBg="1"/>
      <p:bldP spid="39" grpId="0" animBg="1"/>
      <p:bldP spid="40"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smtClean="0"/>
              <a:t>Force Account Equipment</a:t>
            </a:r>
            <a:endParaRPr lang="en-US" altLang="en-US" dirty="0"/>
          </a:p>
        </p:txBody>
      </p:sp>
      <p:sp>
        <p:nvSpPr>
          <p:cNvPr id="134147" name="Rectangle 3"/>
          <p:cNvSpPr>
            <a:spLocks noGrp="1" noChangeArrowheads="1"/>
          </p:cNvSpPr>
          <p:nvPr>
            <p:ph sz="half" idx="1"/>
          </p:nvPr>
        </p:nvSpPr>
        <p:spPr/>
        <p:txBody>
          <a:bodyPr/>
          <a:lstStyle/>
          <a:p>
            <a:r>
              <a:rPr lang="en-US" altLang="en-US" sz="2400" dirty="0" smtClean="0"/>
              <a:t>Equipment owned by the Applicant and used for Disaster-related work</a:t>
            </a:r>
          </a:p>
          <a:p>
            <a:r>
              <a:rPr lang="en-US" altLang="en-US" sz="2400" dirty="0" smtClean="0"/>
              <a:t>Documentation needed:</a:t>
            </a:r>
          </a:p>
          <a:p>
            <a:pPr lvl="1"/>
            <a:r>
              <a:rPr lang="en-US" altLang="en-US" sz="2000" dirty="0" smtClean="0"/>
              <a:t>Force Account Equipment Summary Record listing description or type of equipment, horsepower, operator’s name, dates and hours used, total hours, equipment rates (using FEMA cost codes) and total dollars</a:t>
            </a:r>
          </a:p>
          <a:p>
            <a:pPr lvl="1"/>
            <a:r>
              <a:rPr lang="en-US" altLang="en-US" sz="2000" dirty="0" smtClean="0"/>
              <a:t>Payroll records and usage logs to support expenses should be                                      maintained by Applicant</a:t>
            </a:r>
          </a:p>
        </p:txBody>
      </p:sp>
      <p:pic>
        <p:nvPicPr>
          <p:cNvPr id="1341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0713" y="2659063"/>
            <a:ext cx="4503737"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7388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49205" y="1471353"/>
            <a:ext cx="7608995" cy="5212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7032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1163" y="1459646"/>
            <a:ext cx="8364537" cy="791184"/>
          </a:xfrm>
        </p:spPr>
        <p:txBody>
          <a:bodyPr/>
          <a:lstStyle/>
          <a:p>
            <a:r>
              <a:rPr lang="en-US" altLang="en-US" sz="4000" dirty="0"/>
              <a:t>Force Account Equipment Summary Record</a:t>
            </a:r>
            <a:r>
              <a:rPr lang="en-US" altLang="en-US" sz="4000" dirty="0">
                <a:solidFill>
                  <a:srgbClr val="17375E"/>
                </a:solidFill>
              </a:rPr>
              <a:t/>
            </a:r>
            <a:br>
              <a:rPr lang="en-US" altLang="en-US" sz="4000" dirty="0">
                <a:solidFill>
                  <a:srgbClr val="17375E"/>
                </a:solidFill>
              </a:rPr>
            </a:br>
            <a:endParaRPr lang="en-US" sz="4000" dirty="0"/>
          </a:p>
        </p:txBody>
      </p:sp>
      <p:sp>
        <p:nvSpPr>
          <p:cNvPr id="3" name="Subtitle 2"/>
          <p:cNvSpPr>
            <a:spLocks noGrp="1"/>
          </p:cNvSpPr>
          <p:nvPr>
            <p:ph idx="1"/>
          </p:nvPr>
        </p:nvSpPr>
        <p:spPr>
          <a:xfrm>
            <a:off x="411163" y="2432538"/>
            <a:ext cx="8288337" cy="4161936"/>
          </a:xfrm>
        </p:spPr>
        <p:txBody>
          <a:bodyPr/>
          <a:lstStyle/>
          <a:p>
            <a:pPr marL="0" indent="0">
              <a:buNone/>
            </a:pPr>
            <a:r>
              <a:rPr lang="en-US" sz="2400" dirty="0" smtClean="0"/>
              <a:t>Summary Sheet must list:</a:t>
            </a:r>
          </a:p>
          <a:p>
            <a:r>
              <a:rPr lang="en-US" sz="2400" dirty="0" smtClean="0"/>
              <a:t>Type of equipment (complete description including size, horsepower, trade name, </a:t>
            </a:r>
            <a:r>
              <a:rPr lang="en-US" sz="2400" dirty="0" err="1" smtClean="0"/>
              <a:t>etc</a:t>
            </a:r>
            <a:r>
              <a:rPr lang="en-US" sz="2400" dirty="0" smtClean="0"/>
              <a:t>)</a:t>
            </a:r>
          </a:p>
          <a:p>
            <a:r>
              <a:rPr lang="en-US" sz="2400" dirty="0" smtClean="0"/>
              <a:t>FEMA Equipment Code (or other </a:t>
            </a:r>
            <a:r>
              <a:rPr lang="en-US" sz="2400" dirty="0" smtClean="0"/>
              <a:t>code</a:t>
            </a:r>
            <a:r>
              <a:rPr lang="en-US" sz="2400" dirty="0" smtClean="0"/>
              <a:t>)</a:t>
            </a:r>
          </a:p>
          <a:p>
            <a:r>
              <a:rPr lang="en-US" sz="2400" dirty="0"/>
              <a:t>FEMA Equipment </a:t>
            </a:r>
            <a:r>
              <a:rPr lang="en-US" sz="2400" dirty="0" smtClean="0"/>
              <a:t>rate </a:t>
            </a:r>
            <a:r>
              <a:rPr lang="en-US" sz="2400" dirty="0"/>
              <a:t>(or other </a:t>
            </a:r>
            <a:r>
              <a:rPr lang="en-US" sz="2400" dirty="0" smtClean="0"/>
              <a:t>rate)</a:t>
            </a:r>
            <a:endParaRPr lang="en-US" sz="2400" dirty="0"/>
          </a:p>
          <a:p>
            <a:r>
              <a:rPr lang="en-US" sz="2400" dirty="0" smtClean="0"/>
              <a:t>Equipment </a:t>
            </a:r>
            <a:r>
              <a:rPr lang="en-US" sz="2400" dirty="0" smtClean="0"/>
              <a:t>Operator’s Name</a:t>
            </a:r>
          </a:p>
          <a:p>
            <a:r>
              <a:rPr lang="en-US" sz="2400" dirty="0" smtClean="0"/>
              <a:t>Dates and number of hours the equipment was used per day</a:t>
            </a:r>
          </a:p>
          <a:p>
            <a:r>
              <a:rPr lang="en-US" sz="2400" dirty="0" smtClean="0"/>
              <a:t>Total </a:t>
            </a:r>
            <a:r>
              <a:rPr lang="en-US" sz="2400" dirty="0" smtClean="0"/>
              <a:t>cost to use the </a:t>
            </a:r>
            <a:r>
              <a:rPr lang="en-US" sz="2400" dirty="0" smtClean="0"/>
              <a:t>equipment</a:t>
            </a:r>
          </a:p>
          <a:p>
            <a:r>
              <a:rPr lang="en-US" sz="2400" dirty="0" smtClean="0"/>
              <a:t>Grand total</a:t>
            </a:r>
            <a:endParaRPr lang="en-US" sz="2400" dirty="0" smtClean="0"/>
          </a:p>
          <a:p>
            <a:endParaRPr lang="en-US" dirty="0"/>
          </a:p>
        </p:txBody>
      </p:sp>
    </p:spTree>
    <p:extLst>
      <p:ext uri="{BB962C8B-B14F-4D97-AF65-F5344CB8AC3E}">
        <p14:creationId xmlns:p14="http://schemas.microsoft.com/office/powerpoint/2010/main" val="30874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p:txBody>
          <a:bodyPr/>
          <a:lstStyle/>
          <a:p>
            <a:r>
              <a:rPr lang="en-US" dirty="0" smtClean="0"/>
              <a:t>FEMA writes and obligates the Project Worksheet (PW) in their website, Grants Portal</a:t>
            </a:r>
          </a:p>
          <a:p>
            <a:r>
              <a:rPr lang="en-US" dirty="0" smtClean="0"/>
              <a:t>The PW is synced into GOHSEP’s website, LouisianaPA.com (LAPA)</a:t>
            </a:r>
          </a:p>
          <a:p>
            <a:r>
              <a:rPr lang="en-US" dirty="0" smtClean="0"/>
              <a:t>When a new PW or PW version is synced into LAPA, it undergoes a Package Review by GOHSEP</a:t>
            </a:r>
          </a:p>
          <a:p>
            <a:r>
              <a:rPr lang="en-US" dirty="0" smtClean="0"/>
              <a:t>Completion of the Package review makes funds available for reimbursement in LAPA</a:t>
            </a:r>
          </a:p>
          <a:p>
            <a:pPr lvl="1"/>
            <a:r>
              <a:rPr lang="en-US" dirty="0" smtClean="0"/>
              <a:t>The size of the PW will determine what payment trigger will be needed for the Applicant to receive their reimbursement</a:t>
            </a:r>
            <a:endParaRPr lang="en-US" dirty="0"/>
          </a:p>
        </p:txBody>
      </p:sp>
    </p:spTree>
    <p:extLst>
      <p:ext uri="{BB962C8B-B14F-4D97-AF65-F5344CB8AC3E}">
        <p14:creationId xmlns:p14="http://schemas.microsoft.com/office/powerpoint/2010/main" val="230317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973137"/>
            <a:ext cx="8364537" cy="1235589"/>
          </a:xfrm>
        </p:spPr>
        <p:txBody>
          <a:bodyPr/>
          <a:lstStyle/>
          <a:p>
            <a:r>
              <a:rPr lang="en-US" dirty="0" smtClean="0"/>
              <a:t>Where to Find FEMA Equipment Rates</a:t>
            </a:r>
            <a:endParaRPr lang="en-US" dirty="0"/>
          </a:p>
        </p:txBody>
      </p:sp>
      <p:sp>
        <p:nvSpPr>
          <p:cNvPr id="3" name="Content Placeholder 2"/>
          <p:cNvSpPr>
            <a:spLocks noGrp="1"/>
          </p:cNvSpPr>
          <p:nvPr>
            <p:ph idx="1"/>
          </p:nvPr>
        </p:nvSpPr>
        <p:spPr>
          <a:xfrm>
            <a:off x="411163" y="2318197"/>
            <a:ext cx="8288337" cy="4276278"/>
          </a:xfrm>
        </p:spPr>
        <p:txBody>
          <a:bodyPr/>
          <a:lstStyle/>
          <a:p>
            <a:r>
              <a:rPr lang="en-US" dirty="0"/>
              <a:t>You can find them online on any search engine if you search for FEMA Equipment </a:t>
            </a:r>
            <a:r>
              <a:rPr lang="en-US" dirty="0" smtClean="0"/>
              <a:t>Codes.</a:t>
            </a:r>
          </a:p>
          <a:p>
            <a:pPr lvl="1"/>
            <a:r>
              <a:rPr lang="en-US" dirty="0" smtClean="0"/>
              <a:t>Be sure to pull the appropriate rate sheet in effect at the time of Disaster Declaration, not when the equipment was used.</a:t>
            </a:r>
          </a:p>
          <a:p>
            <a:r>
              <a:rPr lang="en-US" dirty="0" smtClean="0"/>
              <a:t>You </a:t>
            </a:r>
            <a:r>
              <a:rPr lang="en-US" dirty="0"/>
              <a:t>can find them on the LouisianaPA.com website.  On LAPA, go to the Resources tab, then the "Disaster Specific Info" tab, where you'll find the Equipment Rates that apply to each Disaster by clicking on the gray bar for that Disaster.</a:t>
            </a:r>
          </a:p>
          <a:p>
            <a:pPr marL="0" indent="0">
              <a:buNone/>
            </a:pPr>
            <a:endParaRPr lang="en-US" dirty="0"/>
          </a:p>
        </p:txBody>
      </p:sp>
    </p:spTree>
    <p:extLst>
      <p:ext uri="{BB962C8B-B14F-4D97-AF65-F5344CB8AC3E}">
        <p14:creationId xmlns:p14="http://schemas.microsoft.com/office/powerpoint/2010/main" val="1096099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r>
              <a:rPr lang="en-US" altLang="en-US" sz="2400" dirty="0" smtClean="0"/>
              <a:t>FEMA Equipment Rate used should be based on date of Disaster declaration, not date work was done</a:t>
            </a:r>
          </a:p>
          <a:p>
            <a:r>
              <a:rPr lang="en-US" altLang="en-US" sz="2400" dirty="0" smtClean="0"/>
              <a:t>FAL Summary Record may include workers who did not operate equipment or who are not reported on the FAE. (Workers could have been doing something else)</a:t>
            </a:r>
          </a:p>
          <a:p>
            <a:r>
              <a:rPr lang="en-US" altLang="en-US" sz="2400" dirty="0" smtClean="0"/>
              <a:t>Any worker(s) reported on FAE should also be reported on FAL Summary Record.</a:t>
            </a:r>
          </a:p>
          <a:p>
            <a:pPr lvl="1"/>
            <a:r>
              <a:rPr lang="en-US" altLang="en-US" sz="2000" dirty="0" smtClean="0"/>
              <a:t>OR be backed up by timesheets.</a:t>
            </a:r>
          </a:p>
          <a:p>
            <a:r>
              <a:rPr lang="en-US" altLang="en-US" sz="2400" dirty="0" smtClean="0"/>
              <a:t>FAL total hours can exceed the FAE total hours; however, the FAE total hours cannot exceed the FAL total hours.*</a:t>
            </a:r>
          </a:p>
          <a:p>
            <a:r>
              <a:rPr lang="en-US" altLang="en-US" sz="2400" dirty="0" smtClean="0"/>
              <a:t>The term ‘Various’ may only be used when referring to the operator of items that are not required to be manned at all times.</a:t>
            </a:r>
          </a:p>
          <a:p>
            <a:endParaRPr lang="en-US" altLang="en-US" sz="2400" dirty="0" smtClean="0"/>
          </a:p>
          <a:p>
            <a:endParaRPr lang="en-US" altLang="en-US" sz="2400" dirty="0" smtClean="0"/>
          </a:p>
        </p:txBody>
      </p:sp>
      <p:sp>
        <p:nvSpPr>
          <p:cNvPr id="4" name="TextBox 3"/>
          <p:cNvSpPr txBox="1"/>
          <p:nvPr/>
        </p:nvSpPr>
        <p:spPr>
          <a:xfrm>
            <a:off x="2759075" y="1009650"/>
            <a:ext cx="3625850" cy="701731"/>
          </a:xfrm>
          <a:prstGeom prst="rect">
            <a:avLst/>
          </a:prstGeom>
          <a:noFill/>
        </p:spPr>
        <p:txBody>
          <a:bodyPr>
            <a:spAutoFit/>
          </a:bodyPr>
          <a:lstStyle/>
          <a:p>
            <a:pPr algn="ctr" fontAlgn="base">
              <a:lnSpc>
                <a:spcPct val="90000"/>
              </a:lnSpc>
              <a:spcBef>
                <a:spcPct val="0"/>
              </a:spcBef>
              <a:spcAft>
                <a:spcPct val="0"/>
              </a:spcAft>
              <a:defRPr/>
            </a:pPr>
            <a:r>
              <a:rPr lang="en-US" sz="4400" dirty="0">
                <a:solidFill>
                  <a:srgbClr val="425475"/>
                </a:solidFill>
                <a:latin typeface="+mj-lt"/>
                <a:ea typeface="+mj-ea"/>
                <a:cs typeface="+mj-cs"/>
              </a:rPr>
              <a:t>Other FAE Tips</a:t>
            </a:r>
          </a:p>
        </p:txBody>
      </p:sp>
    </p:spTree>
    <p:extLst>
      <p:ext uri="{BB962C8B-B14F-4D97-AF65-F5344CB8AC3E}">
        <p14:creationId xmlns:p14="http://schemas.microsoft.com/office/powerpoint/2010/main" val="248237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732" y="1518261"/>
            <a:ext cx="8364537" cy="164000"/>
          </a:xfrm>
        </p:spPr>
        <p:txBody>
          <a:bodyPr/>
          <a:lstStyle/>
          <a:p>
            <a:r>
              <a:rPr lang="en-US" dirty="0" smtClean="0"/>
              <a:t>Common Hiccups with FAE…</a:t>
            </a:r>
            <a:br>
              <a:rPr lang="en-US" dirty="0" smtClean="0"/>
            </a:br>
            <a:endParaRPr lang="en-US" dirty="0"/>
          </a:p>
        </p:txBody>
      </p:sp>
      <p:sp>
        <p:nvSpPr>
          <p:cNvPr id="60418" name="Subtitle 2"/>
          <p:cNvSpPr>
            <a:spLocks noGrp="1"/>
          </p:cNvSpPr>
          <p:nvPr>
            <p:ph idx="1"/>
          </p:nvPr>
        </p:nvSpPr>
        <p:spPr>
          <a:xfrm>
            <a:off x="411163" y="1820863"/>
            <a:ext cx="8180975" cy="4773612"/>
          </a:xfrm>
        </p:spPr>
        <p:txBody>
          <a:bodyPr/>
          <a:lstStyle/>
          <a:p>
            <a:r>
              <a:rPr lang="en-US" altLang="en-US" sz="2400" dirty="0" smtClean="0"/>
              <a:t>Use of equipment beyond Work Deadline</a:t>
            </a:r>
          </a:p>
          <a:p>
            <a:r>
              <a:rPr lang="en-US" altLang="en-US" sz="2400" dirty="0" smtClean="0"/>
              <a:t>Equipment </a:t>
            </a:r>
            <a:r>
              <a:rPr lang="en-US" altLang="en-US" sz="2400" dirty="0" smtClean="0"/>
              <a:t>size/specs </a:t>
            </a:r>
            <a:r>
              <a:rPr lang="en-US" altLang="en-US" sz="2400" dirty="0" smtClean="0"/>
              <a:t>not identified</a:t>
            </a:r>
          </a:p>
          <a:p>
            <a:r>
              <a:rPr lang="en-US" altLang="en-US" sz="2400" dirty="0" smtClean="0"/>
              <a:t>Incorrect FEMA Equipment Rate used- should be based on date of Disaster declaration, not date work was done</a:t>
            </a:r>
          </a:p>
          <a:p>
            <a:r>
              <a:rPr lang="en-US" altLang="en-US" sz="2400" dirty="0" smtClean="0"/>
              <a:t>FAE Summary including workers who were not claimed on the FAL and for whom timesheets have not been provided, or for more hours per day on FAE than was shown on the FAL or timesheets</a:t>
            </a:r>
          </a:p>
          <a:p>
            <a:r>
              <a:rPr lang="en-US" altLang="en-US" sz="2400" dirty="0" smtClean="0"/>
              <a:t>The term “Various” being used for the Operator’s name on equipment that requires an operator</a:t>
            </a:r>
          </a:p>
          <a:p>
            <a:pPr lvl="1"/>
            <a:r>
              <a:rPr lang="en-US" altLang="en-US" sz="2000" dirty="0" smtClean="0"/>
              <a:t>“Various” can only be used when referring to equipment such as generators, pumps, or light poles that are not required to be manned at all times while in operation</a:t>
            </a:r>
            <a:endParaRPr lang="en-US" altLang="en-US" sz="2000" dirty="0"/>
          </a:p>
        </p:txBody>
      </p:sp>
      <p:grpSp>
        <p:nvGrpSpPr>
          <p:cNvPr id="2" name="Group 1"/>
          <p:cNvGrpSpPr/>
          <p:nvPr/>
        </p:nvGrpSpPr>
        <p:grpSpPr>
          <a:xfrm>
            <a:off x="7990386" y="1418136"/>
            <a:ext cx="1091803" cy="3125391"/>
            <a:chOff x="7925991" y="2725341"/>
            <a:chExt cx="1091803" cy="3125391"/>
          </a:xfrm>
        </p:grpSpPr>
        <p:pic>
          <p:nvPicPr>
            <p:cNvPr id="56324" name="Picture 2" descr="http://www.myparkingsign.com/img/lg/K/Speed-Bump-Down-Arrow-Sign-K-878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5991" y="2725341"/>
              <a:ext cx="1091803"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380810" y="4181476"/>
              <a:ext cx="140494" cy="16692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grpSp>
    </p:spTree>
    <p:extLst>
      <p:ext uri="{BB962C8B-B14F-4D97-AF65-F5344CB8AC3E}">
        <p14:creationId xmlns:p14="http://schemas.microsoft.com/office/powerpoint/2010/main" val="3995593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86938"/>
            <a:ext cx="7886700" cy="658843"/>
          </a:xfrm>
        </p:spPr>
        <p:txBody>
          <a:bodyPr/>
          <a:lstStyle/>
          <a:p>
            <a:r>
              <a:rPr lang="en-US" sz="4400" dirty="0" smtClean="0"/>
              <a:t>Question</a:t>
            </a:r>
            <a:endParaRPr lang="en-US" dirty="0"/>
          </a:p>
        </p:txBody>
      </p:sp>
      <p:sp>
        <p:nvSpPr>
          <p:cNvPr id="5" name="Content Placeholder 4"/>
          <p:cNvSpPr>
            <a:spLocks noGrp="1"/>
          </p:cNvSpPr>
          <p:nvPr>
            <p:ph idx="1"/>
          </p:nvPr>
        </p:nvSpPr>
        <p:spPr/>
        <p:txBody>
          <a:bodyPr>
            <a:normAutofit/>
          </a:bodyPr>
          <a:lstStyle/>
          <a:p>
            <a:r>
              <a:rPr lang="en-US" sz="2400" dirty="0" smtClean="0"/>
              <a:t>Look at the equipment description the Applicant provided on the FAE summary below. </a:t>
            </a:r>
            <a:endParaRPr lang="en-US" sz="2800" dirty="0"/>
          </a:p>
        </p:txBody>
      </p:sp>
      <p:pic>
        <p:nvPicPr>
          <p:cNvPr id="3" name="Picture 2"/>
          <p:cNvPicPr>
            <a:picLocks noChangeAspect="1"/>
          </p:cNvPicPr>
          <p:nvPr/>
        </p:nvPicPr>
        <p:blipFill>
          <a:blip r:embed="rId2"/>
          <a:stretch>
            <a:fillRect/>
          </a:stretch>
        </p:blipFill>
        <p:spPr>
          <a:xfrm>
            <a:off x="202899" y="2959838"/>
            <a:ext cx="8749023" cy="1429213"/>
          </a:xfrm>
          <a:prstGeom prst="rect">
            <a:avLst/>
          </a:prstGeom>
        </p:spPr>
      </p:pic>
      <p:sp>
        <p:nvSpPr>
          <p:cNvPr id="6" name="Rectangle 5"/>
          <p:cNvSpPr/>
          <p:nvPr/>
        </p:nvSpPr>
        <p:spPr>
          <a:xfrm>
            <a:off x="189371" y="3618505"/>
            <a:ext cx="1590731" cy="357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9372" y="4054534"/>
            <a:ext cx="1590731" cy="357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94213" y="4745141"/>
            <a:ext cx="4355574" cy="830997"/>
          </a:xfrm>
          <a:prstGeom prst="rect">
            <a:avLst/>
          </a:prstGeom>
          <a:noFill/>
        </p:spPr>
        <p:txBody>
          <a:bodyPr wrap="square" rtlCol="0">
            <a:spAutoFit/>
          </a:bodyPr>
          <a:lstStyle/>
          <a:p>
            <a:pPr algn="ctr"/>
            <a:r>
              <a:rPr lang="en-US" sz="2400" dirty="0" smtClean="0"/>
              <a:t>Both pieces of equipment are listed as: </a:t>
            </a:r>
            <a:r>
              <a:rPr lang="en-US" sz="2400" u="sng" dirty="0" smtClean="0"/>
              <a:t>Tug Boat</a:t>
            </a:r>
            <a:endParaRPr lang="en-US" sz="2400" dirty="0"/>
          </a:p>
        </p:txBody>
      </p:sp>
    </p:spTree>
    <p:extLst>
      <p:ext uri="{BB962C8B-B14F-4D97-AF65-F5344CB8AC3E}">
        <p14:creationId xmlns:p14="http://schemas.microsoft.com/office/powerpoint/2010/main" val="41339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86938"/>
            <a:ext cx="7886700" cy="658843"/>
          </a:xfrm>
        </p:spPr>
        <p:txBody>
          <a:bodyPr/>
          <a:lstStyle/>
          <a:p>
            <a:r>
              <a:rPr lang="en-US" sz="4400" dirty="0" smtClean="0"/>
              <a:t>Question</a:t>
            </a:r>
            <a:endParaRPr lang="en-US" dirty="0"/>
          </a:p>
        </p:txBody>
      </p:sp>
      <p:sp>
        <p:nvSpPr>
          <p:cNvPr id="5" name="Content Placeholder 4"/>
          <p:cNvSpPr>
            <a:spLocks noGrp="1"/>
          </p:cNvSpPr>
          <p:nvPr>
            <p:ph idx="1"/>
          </p:nvPr>
        </p:nvSpPr>
        <p:spPr/>
        <p:txBody>
          <a:bodyPr>
            <a:normAutofit/>
          </a:bodyPr>
          <a:lstStyle/>
          <a:p>
            <a:r>
              <a:rPr lang="en-US" sz="2400" dirty="0" smtClean="0"/>
              <a:t>According to the FEMA schedule of rates below, what is the correct code and unit cost for the equipment description “Tug Boat”?</a:t>
            </a:r>
          </a:p>
          <a:p>
            <a:endParaRPr lang="en-US" sz="2800" dirty="0"/>
          </a:p>
        </p:txBody>
      </p:sp>
      <p:pic>
        <p:nvPicPr>
          <p:cNvPr id="2" name="Picture 1"/>
          <p:cNvPicPr>
            <a:picLocks noChangeAspect="1"/>
          </p:cNvPicPr>
          <p:nvPr/>
        </p:nvPicPr>
        <p:blipFill>
          <a:blip r:embed="rId2"/>
          <a:stretch>
            <a:fillRect/>
          </a:stretch>
        </p:blipFill>
        <p:spPr>
          <a:xfrm>
            <a:off x="628650" y="3034349"/>
            <a:ext cx="8244310" cy="2717173"/>
          </a:xfrm>
          <a:prstGeom prst="rect">
            <a:avLst/>
          </a:prstGeom>
        </p:spPr>
      </p:pic>
      <p:sp>
        <p:nvSpPr>
          <p:cNvPr id="6" name="Rectangle 5"/>
          <p:cNvSpPr/>
          <p:nvPr/>
        </p:nvSpPr>
        <p:spPr>
          <a:xfrm>
            <a:off x="628651" y="4385638"/>
            <a:ext cx="8244310" cy="289049"/>
          </a:xfrm>
          <a:prstGeom prst="rect">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8600" y="4353132"/>
            <a:ext cx="323624" cy="292175"/>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13" name="Oval 12"/>
          <p:cNvSpPr/>
          <p:nvPr/>
        </p:nvSpPr>
        <p:spPr>
          <a:xfrm>
            <a:off x="305026" y="4639938"/>
            <a:ext cx="323624" cy="292175"/>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14" name="Oval 13"/>
          <p:cNvSpPr/>
          <p:nvPr/>
        </p:nvSpPr>
        <p:spPr>
          <a:xfrm>
            <a:off x="305026" y="4915942"/>
            <a:ext cx="323624" cy="292175"/>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5" name="Oval 14"/>
          <p:cNvSpPr/>
          <p:nvPr/>
        </p:nvSpPr>
        <p:spPr>
          <a:xfrm>
            <a:off x="298600" y="5208117"/>
            <a:ext cx="323624" cy="292175"/>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Tree>
    <p:extLst>
      <p:ext uri="{BB962C8B-B14F-4D97-AF65-F5344CB8AC3E}">
        <p14:creationId xmlns:p14="http://schemas.microsoft.com/office/powerpoint/2010/main" val="90521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Question</a:t>
            </a:r>
            <a:endParaRPr lang="en-US" dirty="0"/>
          </a:p>
        </p:txBody>
      </p:sp>
      <p:sp>
        <p:nvSpPr>
          <p:cNvPr id="5" name="Content Placeholder 4"/>
          <p:cNvSpPr>
            <a:spLocks noGrp="1"/>
          </p:cNvSpPr>
          <p:nvPr>
            <p:ph idx="1"/>
          </p:nvPr>
        </p:nvSpPr>
        <p:spPr>
          <a:xfrm>
            <a:off x="628649" y="1585321"/>
            <a:ext cx="8244817" cy="4956156"/>
          </a:xfrm>
        </p:spPr>
        <p:txBody>
          <a:bodyPr>
            <a:normAutofit/>
          </a:bodyPr>
          <a:lstStyle/>
          <a:p>
            <a:r>
              <a:rPr lang="en-US" sz="2400" dirty="0"/>
              <a:t>Look at the equipment description the Applicant provided on the FAE summary below. </a:t>
            </a:r>
            <a:endParaRPr lang="en-US" sz="2800" dirty="0"/>
          </a:p>
          <a:p>
            <a:endParaRPr lang="en-US" sz="2800" dirty="0"/>
          </a:p>
        </p:txBody>
      </p:sp>
      <p:pic>
        <p:nvPicPr>
          <p:cNvPr id="3" name="Picture 2"/>
          <p:cNvPicPr>
            <a:picLocks noChangeAspect="1"/>
          </p:cNvPicPr>
          <p:nvPr/>
        </p:nvPicPr>
        <p:blipFill>
          <a:blip r:embed="rId2"/>
          <a:stretch>
            <a:fillRect/>
          </a:stretch>
        </p:blipFill>
        <p:spPr>
          <a:xfrm>
            <a:off x="147681" y="2646907"/>
            <a:ext cx="8898927" cy="1454633"/>
          </a:xfrm>
          <a:prstGeom prst="rect">
            <a:avLst/>
          </a:prstGeom>
        </p:spPr>
      </p:pic>
      <p:sp>
        <p:nvSpPr>
          <p:cNvPr id="7" name="Rectangle 6"/>
          <p:cNvSpPr/>
          <p:nvPr/>
        </p:nvSpPr>
        <p:spPr>
          <a:xfrm>
            <a:off x="147681" y="3326330"/>
            <a:ext cx="1590731" cy="357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680" y="3728647"/>
            <a:ext cx="1590731" cy="357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8407" y="4745141"/>
            <a:ext cx="8527186" cy="1107996"/>
          </a:xfrm>
          <a:prstGeom prst="rect">
            <a:avLst/>
          </a:prstGeom>
          <a:noFill/>
        </p:spPr>
        <p:txBody>
          <a:bodyPr wrap="square" rtlCol="0">
            <a:spAutoFit/>
          </a:bodyPr>
          <a:lstStyle/>
          <a:p>
            <a:pPr algn="ctr"/>
            <a:r>
              <a:rPr lang="en-US" sz="2400" dirty="0" smtClean="0"/>
              <a:t>The first piece of equipment is listed as: </a:t>
            </a:r>
            <a:r>
              <a:rPr lang="en-US" sz="2400" u="sng" dirty="0" smtClean="0"/>
              <a:t>Tug Boat, 26ft, 250HP</a:t>
            </a:r>
          </a:p>
          <a:p>
            <a:pPr algn="ctr"/>
            <a:r>
              <a:rPr lang="en-US" sz="2400" dirty="0"/>
              <a:t>The </a:t>
            </a:r>
            <a:r>
              <a:rPr lang="en-US" sz="2400" dirty="0" smtClean="0"/>
              <a:t>second </a:t>
            </a:r>
            <a:r>
              <a:rPr lang="en-US" sz="2400" dirty="0"/>
              <a:t>piece of equipment is listed as: </a:t>
            </a:r>
            <a:r>
              <a:rPr lang="en-US" sz="2400" u="sng" dirty="0"/>
              <a:t>Tug Boat, </a:t>
            </a:r>
            <a:r>
              <a:rPr lang="en-US" sz="2400" u="sng" dirty="0" smtClean="0"/>
              <a:t>35ft</a:t>
            </a:r>
            <a:r>
              <a:rPr lang="en-US" sz="2400" u="sng" dirty="0"/>
              <a:t>, </a:t>
            </a:r>
            <a:r>
              <a:rPr lang="en-US" sz="2400" u="sng" dirty="0" smtClean="0"/>
              <a:t>380HP</a:t>
            </a:r>
            <a:endParaRPr lang="en-US" sz="2400" u="sng" dirty="0"/>
          </a:p>
          <a:p>
            <a:pPr algn="ctr"/>
            <a:r>
              <a:rPr lang="en-US" dirty="0" smtClean="0"/>
              <a:t> </a:t>
            </a:r>
            <a:endParaRPr lang="en-US" dirty="0"/>
          </a:p>
        </p:txBody>
      </p:sp>
    </p:spTree>
    <p:extLst>
      <p:ext uri="{BB962C8B-B14F-4D97-AF65-F5344CB8AC3E}">
        <p14:creationId xmlns:p14="http://schemas.microsoft.com/office/powerpoint/2010/main" val="4877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Question</a:t>
            </a:r>
            <a:endParaRPr lang="en-US" dirty="0"/>
          </a:p>
        </p:txBody>
      </p:sp>
      <p:sp>
        <p:nvSpPr>
          <p:cNvPr id="5" name="Content Placeholder 4"/>
          <p:cNvSpPr>
            <a:spLocks noGrp="1"/>
          </p:cNvSpPr>
          <p:nvPr>
            <p:ph idx="1"/>
          </p:nvPr>
        </p:nvSpPr>
        <p:spPr>
          <a:xfrm>
            <a:off x="628650" y="1585321"/>
            <a:ext cx="7886700" cy="4991648"/>
          </a:xfrm>
        </p:spPr>
        <p:txBody>
          <a:bodyPr>
            <a:normAutofit/>
          </a:bodyPr>
          <a:lstStyle/>
          <a:p>
            <a:r>
              <a:rPr lang="en-US" sz="2400" dirty="0"/>
              <a:t>According to the FEMA schedule of rates below, what is the correct code and unit cost for the equipment description “Tug Boat, 26ft, 250HP”? </a:t>
            </a:r>
            <a:endParaRPr lang="en-US" sz="2400" dirty="0" smtClean="0"/>
          </a:p>
          <a:p>
            <a:pPr marL="0" indent="0">
              <a:buNone/>
            </a:pPr>
            <a:r>
              <a:rPr lang="en-US" sz="2400" dirty="0"/>
              <a:t> </a:t>
            </a:r>
            <a:r>
              <a:rPr lang="en-US" sz="2400" dirty="0" smtClean="0"/>
              <a:t>   “</a:t>
            </a:r>
            <a:r>
              <a:rPr lang="en-US" sz="2400" dirty="0"/>
              <a:t>Tug Boat, 35ft, 380HP”?</a:t>
            </a:r>
          </a:p>
          <a:p>
            <a:endParaRPr lang="en-US" sz="2800" dirty="0"/>
          </a:p>
          <a:p>
            <a:endParaRPr lang="en-US" sz="2800" dirty="0"/>
          </a:p>
        </p:txBody>
      </p:sp>
      <p:pic>
        <p:nvPicPr>
          <p:cNvPr id="6" name="Picture 5"/>
          <p:cNvPicPr>
            <a:picLocks noChangeAspect="1"/>
          </p:cNvPicPr>
          <p:nvPr/>
        </p:nvPicPr>
        <p:blipFill>
          <a:blip r:embed="rId2"/>
          <a:stretch>
            <a:fillRect/>
          </a:stretch>
        </p:blipFill>
        <p:spPr>
          <a:xfrm>
            <a:off x="590775" y="3288650"/>
            <a:ext cx="8244310" cy="2717173"/>
          </a:xfrm>
          <a:prstGeom prst="rect">
            <a:avLst/>
          </a:prstGeom>
        </p:spPr>
      </p:pic>
      <p:sp>
        <p:nvSpPr>
          <p:cNvPr id="7" name="Oval 6"/>
          <p:cNvSpPr/>
          <p:nvPr/>
        </p:nvSpPr>
        <p:spPr>
          <a:xfrm>
            <a:off x="260725" y="4607433"/>
            <a:ext cx="323624" cy="292175"/>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8" name="Oval 7"/>
          <p:cNvSpPr/>
          <p:nvPr/>
        </p:nvSpPr>
        <p:spPr>
          <a:xfrm>
            <a:off x="267151" y="4894239"/>
            <a:ext cx="323624" cy="292175"/>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9" name="Oval 8"/>
          <p:cNvSpPr/>
          <p:nvPr/>
        </p:nvSpPr>
        <p:spPr>
          <a:xfrm>
            <a:off x="267151" y="5170243"/>
            <a:ext cx="323624" cy="292175"/>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0" name="Oval 9"/>
          <p:cNvSpPr/>
          <p:nvPr/>
        </p:nvSpPr>
        <p:spPr>
          <a:xfrm>
            <a:off x="260725" y="5462418"/>
            <a:ext cx="323624" cy="292175"/>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1" name="Rectangle 10"/>
          <p:cNvSpPr/>
          <p:nvPr/>
        </p:nvSpPr>
        <p:spPr>
          <a:xfrm>
            <a:off x="597201" y="5186414"/>
            <a:ext cx="8244310" cy="276004"/>
          </a:xfrm>
          <a:prstGeom prst="rect">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7201" y="5469364"/>
            <a:ext cx="8244310" cy="254300"/>
          </a:xfrm>
          <a:prstGeom prst="rect">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22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11"/>
                                        </p:tgtEl>
                                        <p:attrNameLst>
                                          <p:attrName>ppt_x</p:attrName>
                                        </p:attrNameLst>
                                      </p:cBhvr>
                                      <p:tavLst>
                                        <p:tav tm="0">
                                          <p:val>
                                            <p:strVal val="ppt_x"/>
                                          </p:val>
                                        </p:tav>
                                        <p:tav tm="100000">
                                          <p:val>
                                            <p:strVal val="ppt_x"/>
                                          </p:val>
                                        </p:tav>
                                      </p:tavLst>
                                    </p:anim>
                                    <p:anim calcmode="lin" valueType="num">
                                      <p:cBhvr additive="base">
                                        <p:cTn id="12" dur="500"/>
                                        <p:tgtEl>
                                          <p:spTgt spid="11"/>
                                        </p:tgtEl>
                                        <p:attrNameLst>
                                          <p:attrName>ppt_y</p:attrName>
                                        </p:attrNameLst>
                                      </p:cBhvr>
                                      <p:tavLst>
                                        <p:tav tm="0">
                                          <p:val>
                                            <p:strVal val="ppt_y"/>
                                          </p:val>
                                        </p:tav>
                                        <p:tav tm="100000">
                                          <p:val>
                                            <p:strVal val="1+ppt_h/2"/>
                                          </p:val>
                                        </p:tav>
                                      </p:tavLst>
                                    </p:anim>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1"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ppt_x"/>
                                          </p:val>
                                        </p:tav>
                                      </p:tavLst>
                                    </p:anim>
                                    <p:anim calcmode="lin" valueType="num">
                                      <p:cBhvr additive="base">
                                        <p:cTn id="23" dur="500"/>
                                        <p:tgtEl>
                                          <p:spTgt spid="12"/>
                                        </p:tgtEl>
                                        <p:attrNameLst>
                                          <p:attrName>ppt_y</p:attrName>
                                        </p:attrNameLst>
                                      </p:cBhvr>
                                      <p:tavLst>
                                        <p:tav tm="0">
                                          <p:val>
                                            <p:strVal val="ppt_y"/>
                                          </p:val>
                                        </p:tav>
                                        <p:tav tm="100000">
                                          <p:val>
                                            <p:strVal val="1+ppt_h/2"/>
                                          </p:val>
                                        </p:tav>
                                      </p:tavLst>
                                    </p:anim>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mtClean="0"/>
              <a:t>Materials</a:t>
            </a:r>
            <a:endParaRPr lang="en-US" altLang="en-US" dirty="0"/>
          </a:p>
        </p:txBody>
      </p:sp>
      <p:sp>
        <p:nvSpPr>
          <p:cNvPr id="144387" name="Rectangle 3"/>
          <p:cNvSpPr>
            <a:spLocks noGrp="1" noChangeArrowheads="1"/>
          </p:cNvSpPr>
          <p:nvPr>
            <p:ph sz="half" idx="1"/>
          </p:nvPr>
        </p:nvSpPr>
        <p:spPr>
          <a:xfrm>
            <a:off x="77273" y="1631951"/>
            <a:ext cx="4526924" cy="4882854"/>
          </a:xfrm>
        </p:spPr>
        <p:txBody>
          <a:bodyPr/>
          <a:lstStyle/>
          <a:p>
            <a:r>
              <a:rPr lang="en-US" altLang="en-US" sz="2000" dirty="0" smtClean="0"/>
              <a:t>Items purchased OR pulled from inventory related to the Disaster</a:t>
            </a:r>
          </a:p>
          <a:p>
            <a:r>
              <a:rPr lang="en-US" altLang="en-US" sz="2000" dirty="0" smtClean="0"/>
              <a:t>Documentation needed:</a:t>
            </a:r>
          </a:p>
          <a:p>
            <a:pPr lvl="1"/>
            <a:r>
              <a:rPr lang="en-US" altLang="en-US" sz="2000" dirty="0" smtClean="0"/>
              <a:t>Material Summary Record listing vendor, description, quantity, unit price, total price, date purchased, date </a:t>
            </a:r>
            <a:r>
              <a:rPr lang="en-US" altLang="en-US" sz="2000" dirty="0" smtClean="0"/>
              <a:t>used</a:t>
            </a:r>
          </a:p>
          <a:p>
            <a:pPr lvl="1"/>
            <a:r>
              <a:rPr lang="en-US" altLang="en-US" sz="2000" dirty="0" smtClean="0"/>
              <a:t>Invoices</a:t>
            </a:r>
            <a:endParaRPr lang="en-US" altLang="en-US" sz="2000" dirty="0" smtClean="0"/>
          </a:p>
          <a:p>
            <a:pPr lvl="1"/>
            <a:r>
              <a:rPr lang="en-US" altLang="en-US" sz="2000" dirty="0" smtClean="0"/>
              <a:t>Beginning and ending inventory log with unit price per item and structure used to determine unit price per item</a:t>
            </a:r>
          </a:p>
          <a:p>
            <a:pPr lvl="1"/>
            <a:r>
              <a:rPr lang="en-US" altLang="en-US" sz="2000" dirty="0" smtClean="0"/>
              <a:t>Procurement information as needed</a:t>
            </a:r>
          </a:p>
          <a:p>
            <a:pPr lvl="1"/>
            <a:r>
              <a:rPr lang="en-US" altLang="en-US" sz="2000" dirty="0" smtClean="0"/>
              <a:t>Cancelled checks and purchase orders should be maintained by Applicant</a:t>
            </a:r>
          </a:p>
          <a:p>
            <a:endParaRPr lang="en-US" altLang="en-US" sz="2000" dirty="0" smtClean="0"/>
          </a:p>
        </p:txBody>
      </p:sp>
      <p:pic>
        <p:nvPicPr>
          <p:cNvPr id="144388" name="Picture 6" descr="http://www.welbecksawmill.com/Pictures/lumb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359025"/>
            <a:ext cx="3821113"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836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3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31630"/>
            <a:ext cx="8229600" cy="798576"/>
          </a:xfrm>
        </p:spPr>
        <p:txBody>
          <a:bodyPr>
            <a:normAutofit/>
          </a:bodyPr>
          <a:lstStyle/>
          <a:p>
            <a:pPr eaLnBrk="1" hangingPunct="1">
              <a:defRPr/>
            </a:pPr>
            <a:r>
              <a:rPr lang="en-US" dirty="0"/>
              <a:t>Material Summary Sheet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41576"/>
            <a:ext cx="8763000" cy="4576612"/>
          </a:xfrm>
          <a:prstGeom prst="rect">
            <a:avLst/>
          </a:prstGeom>
        </p:spPr>
      </p:pic>
    </p:spTree>
    <p:extLst>
      <p:ext uri="{BB962C8B-B14F-4D97-AF65-F5344CB8AC3E}">
        <p14:creationId xmlns:p14="http://schemas.microsoft.com/office/powerpoint/2010/main" val="206007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tLang="en-US" smtClean="0"/>
              <a:t>Material Summary Record</a:t>
            </a:r>
            <a:endParaRPr lang="en-US" alt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Summary Sheet must list:</a:t>
            </a:r>
          </a:p>
          <a:p>
            <a:r>
              <a:rPr lang="en-US" dirty="0" smtClean="0"/>
              <a:t>Vendor Name</a:t>
            </a:r>
          </a:p>
          <a:p>
            <a:r>
              <a:rPr lang="en-US" dirty="0" smtClean="0"/>
              <a:t>Invoice Number</a:t>
            </a:r>
          </a:p>
          <a:p>
            <a:r>
              <a:rPr lang="en-US" dirty="0"/>
              <a:t>Invoice Date/Dates Stock </a:t>
            </a:r>
            <a:r>
              <a:rPr lang="en-US" dirty="0" smtClean="0"/>
              <a:t>Used</a:t>
            </a:r>
          </a:p>
          <a:p>
            <a:r>
              <a:rPr lang="en-US" dirty="0" smtClean="0"/>
              <a:t>If stock, quantity and unit price also needed</a:t>
            </a:r>
          </a:p>
          <a:p>
            <a:r>
              <a:rPr lang="en-US" dirty="0" smtClean="0"/>
              <a:t>Amount requested per invoice/stock item</a:t>
            </a:r>
          </a:p>
          <a:p>
            <a:r>
              <a:rPr lang="en-US" dirty="0" smtClean="0"/>
              <a:t>Grand Total</a:t>
            </a:r>
            <a:endParaRPr lang="en-US" dirty="0" smtClean="0"/>
          </a:p>
        </p:txBody>
      </p:sp>
    </p:spTree>
    <p:extLst>
      <p:ext uri="{BB962C8B-B14F-4D97-AF65-F5344CB8AC3E}">
        <p14:creationId xmlns:p14="http://schemas.microsoft.com/office/powerpoint/2010/main" val="3106605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998895"/>
            <a:ext cx="8364537" cy="658812"/>
          </a:xfrm>
        </p:spPr>
        <p:txBody>
          <a:bodyPr/>
          <a:lstStyle/>
          <a:p>
            <a:r>
              <a:rPr lang="en-US" dirty="0" smtClean="0"/>
              <a:t>Payment Triggers </a:t>
            </a:r>
            <a:endParaRPr lang="en-US" dirty="0"/>
          </a:p>
        </p:txBody>
      </p:sp>
      <p:sp>
        <p:nvSpPr>
          <p:cNvPr id="3" name="Content Placeholder 2"/>
          <p:cNvSpPr>
            <a:spLocks noGrp="1"/>
          </p:cNvSpPr>
          <p:nvPr>
            <p:ph idx="1"/>
          </p:nvPr>
        </p:nvSpPr>
        <p:spPr/>
        <p:txBody>
          <a:bodyPr/>
          <a:lstStyle/>
          <a:p>
            <a:r>
              <a:rPr lang="en-US" sz="2400" dirty="0" smtClean="0"/>
              <a:t>Project size is typically determined by FEMA’s Large Project Threshold in effect on date of disaster declaration</a:t>
            </a:r>
          </a:p>
          <a:p>
            <a:r>
              <a:rPr lang="en-US" sz="2400" dirty="0" smtClean="0"/>
              <a:t>Small Projects</a:t>
            </a:r>
          </a:p>
          <a:p>
            <a:pPr lvl="1"/>
            <a:r>
              <a:rPr lang="en-US" dirty="0" smtClean="0"/>
              <a:t>Automatic payment upon approval of Package Review </a:t>
            </a:r>
          </a:p>
          <a:p>
            <a:pPr lvl="1"/>
            <a:r>
              <a:rPr lang="en-US" dirty="0" smtClean="0"/>
              <a:t>Some Small Projects will require the Applicant to submit Small Project Advances</a:t>
            </a:r>
          </a:p>
          <a:p>
            <a:r>
              <a:rPr lang="en-US" sz="2400" dirty="0" smtClean="0"/>
              <a:t>Large Projects</a:t>
            </a:r>
          </a:p>
          <a:p>
            <a:pPr lvl="1"/>
            <a:r>
              <a:rPr lang="en-US" dirty="0" smtClean="0"/>
              <a:t>The Applicant will submit RRFs in order to request funds</a:t>
            </a:r>
          </a:p>
          <a:p>
            <a:pPr lvl="2"/>
            <a:r>
              <a:rPr lang="en-US" dirty="0" smtClean="0"/>
              <a:t>Express Payment (Documented Advance)</a:t>
            </a:r>
          </a:p>
          <a:p>
            <a:pPr lvl="2"/>
            <a:r>
              <a:rPr lang="en-US" dirty="0" smtClean="0"/>
              <a:t>Detailed Review Payment</a:t>
            </a:r>
          </a:p>
          <a:p>
            <a:pPr lvl="1"/>
            <a:r>
              <a:rPr lang="en-US" dirty="0" smtClean="0"/>
              <a:t>Undocumented Advance (very rare)</a:t>
            </a:r>
            <a:endParaRPr lang="en-US" dirty="0"/>
          </a:p>
        </p:txBody>
      </p:sp>
      <p:sp>
        <p:nvSpPr>
          <p:cNvPr id="4" name="Rounded Rectangle 3"/>
          <p:cNvSpPr/>
          <p:nvPr/>
        </p:nvSpPr>
        <p:spPr>
          <a:xfrm>
            <a:off x="824839" y="4572000"/>
            <a:ext cx="7559307" cy="1046297"/>
          </a:xfrm>
          <a:prstGeom prst="roundRect">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91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altLang="en-US" smtClean="0"/>
              <a:t>Common Hiccups with Materials…</a:t>
            </a:r>
            <a:endParaRPr lang="en-US" altLang="en-US" dirty="0"/>
          </a:p>
        </p:txBody>
      </p:sp>
      <p:sp>
        <p:nvSpPr>
          <p:cNvPr id="148483" name="Content Placeholder 2"/>
          <p:cNvSpPr>
            <a:spLocks noGrp="1"/>
          </p:cNvSpPr>
          <p:nvPr>
            <p:ph idx="1"/>
          </p:nvPr>
        </p:nvSpPr>
        <p:spPr>
          <a:xfrm>
            <a:off x="411163" y="1869831"/>
            <a:ext cx="8288337" cy="4724644"/>
          </a:xfrm>
        </p:spPr>
        <p:txBody>
          <a:bodyPr/>
          <a:lstStyle/>
          <a:p>
            <a:r>
              <a:rPr lang="en-US" altLang="en-US" dirty="0" smtClean="0"/>
              <a:t>Purchase of items beyond Work Deadline</a:t>
            </a:r>
          </a:p>
          <a:p>
            <a:r>
              <a:rPr lang="en-US" altLang="en-US" dirty="0" smtClean="0"/>
              <a:t>Pre-storm or post-storm inventory/invoices missing for stock claims</a:t>
            </a:r>
          </a:p>
          <a:p>
            <a:r>
              <a:rPr lang="en-US" altLang="en-US" dirty="0" smtClean="0"/>
              <a:t>Purchase of out-of-scope items</a:t>
            </a:r>
          </a:p>
          <a:p>
            <a:r>
              <a:rPr lang="en-US" altLang="en-US" dirty="0" smtClean="0"/>
              <a:t>Taxes charged to a tax-exempt Applicant</a:t>
            </a:r>
          </a:p>
          <a:p>
            <a:r>
              <a:rPr lang="en-US" altLang="en-US" smtClean="0"/>
              <a:t>Missing/Lacking Procurement</a:t>
            </a:r>
            <a:endParaRPr lang="en-US" altLang="en-US" dirty="0" smtClean="0"/>
          </a:p>
          <a:p>
            <a:pPr lvl="1"/>
            <a:r>
              <a:rPr lang="en-US" altLang="en-US" dirty="0" smtClean="0"/>
              <a:t>Sole source</a:t>
            </a:r>
          </a:p>
        </p:txBody>
      </p:sp>
      <p:grpSp>
        <p:nvGrpSpPr>
          <p:cNvPr id="2" name="Group 1"/>
          <p:cNvGrpSpPr/>
          <p:nvPr/>
        </p:nvGrpSpPr>
        <p:grpSpPr>
          <a:xfrm>
            <a:off x="7547019" y="2987899"/>
            <a:ext cx="1451087" cy="3606576"/>
            <a:chOff x="7645400" y="2849563"/>
            <a:chExt cx="1455738" cy="3746500"/>
          </a:xfrm>
        </p:grpSpPr>
        <p:pic>
          <p:nvPicPr>
            <p:cNvPr id="148484" name="Picture 2" descr="http://www.myparkingsign.com/img/lg/K/Speed-Bump-Down-Arrow-Sign-K-87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400" y="2849563"/>
              <a:ext cx="1455738"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302625" y="4791075"/>
              <a:ext cx="131763" cy="180498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1774034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628650" y="1552857"/>
            <a:ext cx="7886700" cy="5024112"/>
          </a:xfrm>
        </p:spPr>
        <p:txBody>
          <a:bodyPr/>
          <a:lstStyle/>
          <a:p>
            <a:r>
              <a:rPr lang="en-US" dirty="0" smtClean="0"/>
              <a:t>View the Applicant’s material summary below. Which of these invoices on the following slides is suitable to support the amount the Applicant has requested?</a:t>
            </a:r>
          </a:p>
          <a:p>
            <a:endParaRPr lang="en-US" dirty="0"/>
          </a:p>
        </p:txBody>
      </p:sp>
      <p:grpSp>
        <p:nvGrpSpPr>
          <p:cNvPr id="5" name="Group 4"/>
          <p:cNvGrpSpPr/>
          <p:nvPr/>
        </p:nvGrpSpPr>
        <p:grpSpPr>
          <a:xfrm>
            <a:off x="461470" y="3400372"/>
            <a:ext cx="8221060" cy="1094652"/>
            <a:chOff x="461470" y="3400372"/>
            <a:chExt cx="8221060" cy="1094652"/>
          </a:xfrm>
        </p:grpSpPr>
        <p:pic>
          <p:nvPicPr>
            <p:cNvPr id="6" name="Picture 5"/>
            <p:cNvPicPr>
              <a:picLocks noChangeAspect="1"/>
            </p:cNvPicPr>
            <p:nvPr/>
          </p:nvPicPr>
          <p:blipFill>
            <a:blip r:embed="rId2"/>
            <a:stretch>
              <a:fillRect/>
            </a:stretch>
          </p:blipFill>
          <p:spPr>
            <a:xfrm>
              <a:off x="461470" y="3400372"/>
              <a:ext cx="8221060" cy="1094652"/>
            </a:xfrm>
            <a:prstGeom prst="rect">
              <a:avLst/>
            </a:prstGeom>
          </p:spPr>
        </p:pic>
        <p:sp>
          <p:nvSpPr>
            <p:cNvPr id="4" name="TextBox 3"/>
            <p:cNvSpPr txBox="1"/>
            <p:nvPr/>
          </p:nvSpPr>
          <p:spPr>
            <a:xfrm>
              <a:off x="528033" y="3486033"/>
              <a:ext cx="1049628" cy="461665"/>
            </a:xfrm>
            <a:prstGeom prst="rect">
              <a:avLst/>
            </a:prstGeom>
            <a:noFill/>
          </p:spPr>
          <p:txBody>
            <a:bodyPr wrap="square" rtlCol="0">
              <a:spAutoFit/>
            </a:bodyPr>
            <a:lstStyle/>
            <a:p>
              <a:r>
                <a:rPr lang="en-US" sz="1200" b="1" dirty="0" smtClean="0">
                  <a:cs typeface="Calibri Light" panose="020F0302020204030204" pitchFamily="34" charset="0"/>
                </a:rPr>
                <a:t>VENDOR </a:t>
              </a:r>
            </a:p>
            <a:p>
              <a:r>
                <a:rPr lang="en-US" sz="1200" b="1" dirty="0" smtClean="0">
                  <a:cs typeface="Calibri Light" panose="020F0302020204030204" pitchFamily="34" charset="0"/>
                </a:rPr>
                <a:t>NAME</a:t>
              </a:r>
              <a:endParaRPr lang="en-US" sz="1200" b="1" dirty="0">
                <a:cs typeface="Calibri Light" panose="020F0302020204030204" pitchFamily="34" charset="0"/>
              </a:endParaRPr>
            </a:p>
          </p:txBody>
        </p:sp>
      </p:grpSp>
    </p:spTree>
    <p:extLst>
      <p:ext uri="{BB962C8B-B14F-4D97-AF65-F5344CB8AC3E}">
        <p14:creationId xmlns:p14="http://schemas.microsoft.com/office/powerpoint/2010/main" val="293965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1" cy="1202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a:grpSpLocks/>
          </p:cNvGrpSpPr>
          <p:nvPr/>
        </p:nvGrpSpPr>
        <p:grpSpPr>
          <a:xfrm>
            <a:off x="105420" y="257336"/>
            <a:ext cx="4379769" cy="5339023"/>
            <a:chOff x="441562" y="319084"/>
            <a:chExt cx="2577074" cy="3687843"/>
          </a:xfrm>
        </p:grpSpPr>
        <p:pic>
          <p:nvPicPr>
            <p:cNvPr id="22" name="Picture 21"/>
            <p:cNvPicPr>
              <a:picLocks noChangeAspect="1"/>
            </p:cNvPicPr>
            <p:nvPr/>
          </p:nvPicPr>
          <p:blipFill>
            <a:blip r:embed="rId2"/>
            <a:stretch>
              <a:fillRect/>
            </a:stretch>
          </p:blipFill>
          <p:spPr>
            <a:xfrm>
              <a:off x="441562" y="319084"/>
              <a:ext cx="2577074" cy="3687843"/>
            </a:xfrm>
            <a:prstGeom prst="rect">
              <a:avLst/>
            </a:prstGeom>
            <a:ln>
              <a:solidFill>
                <a:schemeClr val="tx1"/>
              </a:solidFill>
            </a:ln>
          </p:spPr>
        </p:pic>
        <p:sp>
          <p:nvSpPr>
            <p:cNvPr id="14" name="Oval 13"/>
            <p:cNvSpPr/>
            <p:nvPr/>
          </p:nvSpPr>
          <p:spPr>
            <a:xfrm>
              <a:off x="1420150" y="364693"/>
              <a:ext cx="546476" cy="573530"/>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grpSp>
      <p:grpSp>
        <p:nvGrpSpPr>
          <p:cNvPr id="31" name="Group 30"/>
          <p:cNvGrpSpPr>
            <a:grpSpLocks/>
          </p:cNvGrpSpPr>
          <p:nvPr/>
        </p:nvGrpSpPr>
        <p:grpSpPr>
          <a:xfrm>
            <a:off x="4665254" y="256263"/>
            <a:ext cx="4379976" cy="5340096"/>
            <a:chOff x="4384249" y="319084"/>
            <a:chExt cx="2579260" cy="3690972"/>
          </a:xfrm>
        </p:grpSpPr>
        <p:pic>
          <p:nvPicPr>
            <p:cNvPr id="27" name="Picture 26"/>
            <p:cNvPicPr>
              <a:picLocks noChangeAspect="1"/>
            </p:cNvPicPr>
            <p:nvPr/>
          </p:nvPicPr>
          <p:blipFill>
            <a:blip r:embed="rId3"/>
            <a:stretch>
              <a:fillRect/>
            </a:stretch>
          </p:blipFill>
          <p:spPr>
            <a:xfrm>
              <a:off x="4384249" y="319084"/>
              <a:ext cx="2579260" cy="3690972"/>
            </a:xfrm>
            <a:prstGeom prst="rect">
              <a:avLst/>
            </a:prstGeom>
            <a:ln>
              <a:solidFill>
                <a:schemeClr val="tx1"/>
              </a:solidFill>
            </a:ln>
          </p:spPr>
        </p:pic>
        <p:sp>
          <p:nvSpPr>
            <p:cNvPr id="24" name="Oval 23"/>
            <p:cNvSpPr/>
            <p:nvPr/>
          </p:nvSpPr>
          <p:spPr>
            <a:xfrm>
              <a:off x="5446035" y="364693"/>
              <a:ext cx="546476" cy="573530"/>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t>
              </a:r>
              <a:endParaRPr lang="en-US" b="1" dirty="0">
                <a:solidFill>
                  <a:schemeClr val="tx1"/>
                </a:solidFill>
              </a:endParaRPr>
            </a:p>
          </p:txBody>
        </p:sp>
      </p:grpSp>
      <p:pic>
        <p:nvPicPr>
          <p:cNvPr id="15" name="Picture 14"/>
          <p:cNvPicPr>
            <a:picLocks noChangeAspect="1"/>
          </p:cNvPicPr>
          <p:nvPr/>
        </p:nvPicPr>
        <p:blipFill>
          <a:blip r:embed="rId4"/>
          <a:stretch>
            <a:fillRect/>
          </a:stretch>
        </p:blipFill>
        <p:spPr>
          <a:xfrm>
            <a:off x="470286" y="5746830"/>
            <a:ext cx="8203428" cy="881874"/>
          </a:xfrm>
          <a:prstGeom prst="rect">
            <a:avLst/>
          </a:prstGeom>
        </p:spPr>
      </p:pic>
    </p:spTree>
    <p:extLst>
      <p:ext uri="{BB962C8B-B14F-4D97-AF65-F5344CB8AC3E}">
        <p14:creationId xmlns:p14="http://schemas.microsoft.com/office/powerpoint/2010/main" val="343765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1" cy="1202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a:grpSpLocks/>
          </p:cNvGrpSpPr>
          <p:nvPr/>
        </p:nvGrpSpPr>
        <p:grpSpPr>
          <a:xfrm>
            <a:off x="133772" y="288352"/>
            <a:ext cx="4379976" cy="5340096"/>
            <a:chOff x="1807175" y="2956896"/>
            <a:chExt cx="2577074" cy="3687844"/>
          </a:xfrm>
        </p:grpSpPr>
        <p:pic>
          <p:nvPicPr>
            <p:cNvPr id="28" name="Picture 27"/>
            <p:cNvPicPr>
              <a:picLocks noChangeAspect="1"/>
            </p:cNvPicPr>
            <p:nvPr/>
          </p:nvPicPr>
          <p:blipFill>
            <a:blip r:embed="rId2"/>
            <a:stretch>
              <a:fillRect/>
            </a:stretch>
          </p:blipFill>
          <p:spPr>
            <a:xfrm>
              <a:off x="1807175" y="2956896"/>
              <a:ext cx="2577074" cy="3687844"/>
            </a:xfrm>
            <a:prstGeom prst="rect">
              <a:avLst/>
            </a:prstGeom>
            <a:ln>
              <a:solidFill>
                <a:schemeClr val="tx1"/>
              </a:solidFill>
            </a:ln>
          </p:spPr>
        </p:pic>
        <p:sp>
          <p:nvSpPr>
            <p:cNvPr id="17" name="Oval 16"/>
            <p:cNvSpPr/>
            <p:nvPr/>
          </p:nvSpPr>
          <p:spPr>
            <a:xfrm>
              <a:off x="2809151" y="3121308"/>
              <a:ext cx="546476" cy="573530"/>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endParaRPr lang="en-US" sz="2800" b="1" dirty="0">
                <a:solidFill>
                  <a:schemeClr val="tx1"/>
                </a:solidFill>
              </a:endParaRPr>
            </a:p>
          </p:txBody>
        </p:sp>
      </p:grpSp>
      <p:grpSp>
        <p:nvGrpSpPr>
          <p:cNvPr id="33" name="Group 32"/>
          <p:cNvGrpSpPr>
            <a:grpSpLocks/>
          </p:cNvGrpSpPr>
          <p:nvPr/>
        </p:nvGrpSpPr>
        <p:grpSpPr>
          <a:xfrm>
            <a:off x="4647519" y="288352"/>
            <a:ext cx="4379976" cy="5340096"/>
            <a:chOff x="5547977" y="2956896"/>
            <a:chExt cx="2490628" cy="3692190"/>
          </a:xfrm>
        </p:grpSpPr>
        <p:pic>
          <p:nvPicPr>
            <p:cNvPr id="29" name="Picture 28"/>
            <p:cNvPicPr>
              <a:picLocks noChangeAspect="1"/>
            </p:cNvPicPr>
            <p:nvPr/>
          </p:nvPicPr>
          <p:blipFill>
            <a:blip r:embed="rId3">
              <a:biLevel thresh="25000"/>
            </a:blip>
            <a:stretch>
              <a:fillRect/>
            </a:stretch>
          </p:blipFill>
          <p:spPr>
            <a:xfrm>
              <a:off x="5547977" y="2956896"/>
              <a:ext cx="2490628" cy="3692190"/>
            </a:xfrm>
            <a:prstGeom prst="rect">
              <a:avLst/>
            </a:prstGeom>
            <a:ln>
              <a:solidFill>
                <a:schemeClr val="tx1"/>
              </a:solidFill>
            </a:ln>
          </p:spPr>
        </p:pic>
        <p:sp>
          <p:nvSpPr>
            <p:cNvPr id="23" name="Oval 22"/>
            <p:cNvSpPr/>
            <p:nvPr/>
          </p:nvSpPr>
          <p:spPr>
            <a:xfrm>
              <a:off x="6520052" y="3039511"/>
              <a:ext cx="546476" cy="573530"/>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p>
          </p:txBody>
        </p:sp>
      </p:grpSp>
      <p:pic>
        <p:nvPicPr>
          <p:cNvPr id="15" name="Picture 14"/>
          <p:cNvPicPr>
            <a:picLocks noChangeAspect="1"/>
          </p:cNvPicPr>
          <p:nvPr/>
        </p:nvPicPr>
        <p:blipFill>
          <a:blip r:embed="rId4"/>
          <a:stretch>
            <a:fillRect/>
          </a:stretch>
        </p:blipFill>
        <p:spPr>
          <a:xfrm>
            <a:off x="470286" y="5746830"/>
            <a:ext cx="8203428" cy="881874"/>
          </a:xfrm>
          <a:prstGeom prst="rect">
            <a:avLst/>
          </a:prstGeom>
        </p:spPr>
      </p:pic>
    </p:spTree>
    <p:extLst>
      <p:ext uri="{BB962C8B-B14F-4D97-AF65-F5344CB8AC3E}">
        <p14:creationId xmlns:p14="http://schemas.microsoft.com/office/powerpoint/2010/main" val="3531676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628650" y="1552857"/>
            <a:ext cx="7886700" cy="5024112"/>
          </a:xfrm>
        </p:spPr>
        <p:txBody>
          <a:bodyPr/>
          <a:lstStyle/>
          <a:p>
            <a:r>
              <a:rPr lang="en-US" sz="2000" dirty="0" smtClean="0"/>
              <a:t>View the Applicant’s material summary below. Which of these invoices on the following slides is suitable to support the amount the Applicant has requested?</a:t>
            </a:r>
          </a:p>
          <a:p>
            <a:endParaRPr lang="en-US" dirty="0"/>
          </a:p>
        </p:txBody>
      </p:sp>
      <p:pic>
        <p:nvPicPr>
          <p:cNvPr id="6" name="Picture 5"/>
          <p:cNvPicPr>
            <a:picLocks noChangeAspect="1"/>
          </p:cNvPicPr>
          <p:nvPr/>
        </p:nvPicPr>
        <p:blipFill>
          <a:blip r:embed="rId2"/>
          <a:stretch>
            <a:fillRect/>
          </a:stretch>
        </p:blipFill>
        <p:spPr>
          <a:xfrm>
            <a:off x="1603688" y="2500347"/>
            <a:ext cx="6086286" cy="695345"/>
          </a:xfrm>
          <a:prstGeom prst="rect">
            <a:avLst/>
          </a:prstGeom>
        </p:spPr>
      </p:pic>
      <p:grpSp>
        <p:nvGrpSpPr>
          <p:cNvPr id="5" name="Group 4"/>
          <p:cNvGrpSpPr>
            <a:grpSpLocks/>
          </p:cNvGrpSpPr>
          <p:nvPr/>
        </p:nvGrpSpPr>
        <p:grpSpPr>
          <a:xfrm>
            <a:off x="4646831" y="3445471"/>
            <a:ext cx="2123845" cy="2926770"/>
            <a:chOff x="1807175" y="2956896"/>
            <a:chExt cx="2577074" cy="3687844"/>
          </a:xfrm>
        </p:grpSpPr>
        <p:pic>
          <p:nvPicPr>
            <p:cNvPr id="7" name="Picture 6"/>
            <p:cNvPicPr>
              <a:picLocks noChangeAspect="1"/>
            </p:cNvPicPr>
            <p:nvPr/>
          </p:nvPicPr>
          <p:blipFill>
            <a:blip r:embed="rId3"/>
            <a:stretch>
              <a:fillRect/>
            </a:stretch>
          </p:blipFill>
          <p:spPr>
            <a:xfrm>
              <a:off x="1807175" y="2956896"/>
              <a:ext cx="2577074" cy="3687844"/>
            </a:xfrm>
            <a:prstGeom prst="rect">
              <a:avLst/>
            </a:prstGeom>
            <a:ln>
              <a:solidFill>
                <a:schemeClr val="tx1"/>
              </a:solidFill>
            </a:ln>
          </p:spPr>
        </p:pic>
        <p:sp>
          <p:nvSpPr>
            <p:cNvPr id="8" name="Oval 7"/>
            <p:cNvSpPr/>
            <p:nvPr/>
          </p:nvSpPr>
          <p:spPr>
            <a:xfrm>
              <a:off x="2822474" y="3039647"/>
              <a:ext cx="546475" cy="573529"/>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endParaRPr lang="en-US" sz="2800" b="1" dirty="0">
                <a:solidFill>
                  <a:schemeClr val="tx1"/>
                </a:solidFill>
              </a:endParaRPr>
            </a:p>
          </p:txBody>
        </p:sp>
      </p:grpSp>
      <p:grpSp>
        <p:nvGrpSpPr>
          <p:cNvPr id="9" name="Group 8"/>
          <p:cNvGrpSpPr>
            <a:grpSpLocks/>
          </p:cNvGrpSpPr>
          <p:nvPr/>
        </p:nvGrpSpPr>
        <p:grpSpPr>
          <a:xfrm>
            <a:off x="6926043" y="3445471"/>
            <a:ext cx="2123845" cy="2935034"/>
            <a:chOff x="5547977" y="2956896"/>
            <a:chExt cx="2490628" cy="3692190"/>
          </a:xfrm>
        </p:grpSpPr>
        <p:pic>
          <p:nvPicPr>
            <p:cNvPr id="10" name="Picture 9"/>
            <p:cNvPicPr>
              <a:picLocks noChangeAspect="1"/>
            </p:cNvPicPr>
            <p:nvPr/>
          </p:nvPicPr>
          <p:blipFill>
            <a:blip r:embed="rId4">
              <a:biLevel thresh="25000"/>
            </a:blip>
            <a:stretch>
              <a:fillRect/>
            </a:stretch>
          </p:blipFill>
          <p:spPr>
            <a:xfrm>
              <a:off x="5547977" y="2956896"/>
              <a:ext cx="2490628" cy="3692190"/>
            </a:xfrm>
            <a:prstGeom prst="rect">
              <a:avLst/>
            </a:prstGeom>
            <a:ln>
              <a:solidFill>
                <a:schemeClr val="tx1"/>
              </a:solidFill>
            </a:ln>
          </p:spPr>
        </p:pic>
        <p:sp>
          <p:nvSpPr>
            <p:cNvPr id="11" name="Oval 10"/>
            <p:cNvSpPr/>
            <p:nvPr/>
          </p:nvSpPr>
          <p:spPr>
            <a:xfrm>
              <a:off x="6520052" y="3039511"/>
              <a:ext cx="546476" cy="573530"/>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p>
          </p:txBody>
        </p:sp>
      </p:grpSp>
      <p:grpSp>
        <p:nvGrpSpPr>
          <p:cNvPr id="12" name="Group 11"/>
          <p:cNvGrpSpPr>
            <a:grpSpLocks/>
          </p:cNvGrpSpPr>
          <p:nvPr/>
        </p:nvGrpSpPr>
        <p:grpSpPr>
          <a:xfrm>
            <a:off x="94112" y="3460112"/>
            <a:ext cx="2123845" cy="2920393"/>
            <a:chOff x="441562" y="319084"/>
            <a:chExt cx="2577074" cy="3687843"/>
          </a:xfrm>
        </p:grpSpPr>
        <p:pic>
          <p:nvPicPr>
            <p:cNvPr id="13" name="Picture 12"/>
            <p:cNvPicPr>
              <a:picLocks noChangeAspect="1"/>
            </p:cNvPicPr>
            <p:nvPr/>
          </p:nvPicPr>
          <p:blipFill>
            <a:blip r:embed="rId5"/>
            <a:stretch>
              <a:fillRect/>
            </a:stretch>
          </p:blipFill>
          <p:spPr>
            <a:xfrm>
              <a:off x="441562" y="319084"/>
              <a:ext cx="2577074" cy="3687843"/>
            </a:xfrm>
            <a:prstGeom prst="rect">
              <a:avLst/>
            </a:prstGeom>
            <a:ln>
              <a:solidFill>
                <a:schemeClr val="tx1"/>
              </a:solidFill>
            </a:ln>
          </p:spPr>
        </p:pic>
        <p:sp>
          <p:nvSpPr>
            <p:cNvPr id="14" name="Oval 13"/>
            <p:cNvSpPr/>
            <p:nvPr/>
          </p:nvSpPr>
          <p:spPr>
            <a:xfrm>
              <a:off x="1449819" y="384778"/>
              <a:ext cx="546475" cy="573530"/>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grpSp>
      <p:grpSp>
        <p:nvGrpSpPr>
          <p:cNvPr id="15" name="Group 14"/>
          <p:cNvGrpSpPr>
            <a:grpSpLocks/>
          </p:cNvGrpSpPr>
          <p:nvPr/>
        </p:nvGrpSpPr>
        <p:grpSpPr>
          <a:xfrm>
            <a:off x="2367520" y="3451261"/>
            <a:ext cx="2123944" cy="2920980"/>
            <a:chOff x="4384249" y="319084"/>
            <a:chExt cx="2579260" cy="3690972"/>
          </a:xfrm>
        </p:grpSpPr>
        <p:pic>
          <p:nvPicPr>
            <p:cNvPr id="16" name="Picture 15"/>
            <p:cNvPicPr>
              <a:picLocks noChangeAspect="1"/>
            </p:cNvPicPr>
            <p:nvPr/>
          </p:nvPicPr>
          <p:blipFill>
            <a:blip r:embed="rId6"/>
            <a:stretch>
              <a:fillRect/>
            </a:stretch>
          </p:blipFill>
          <p:spPr>
            <a:xfrm>
              <a:off x="4384249" y="319084"/>
              <a:ext cx="2579260" cy="3690972"/>
            </a:xfrm>
            <a:prstGeom prst="rect">
              <a:avLst/>
            </a:prstGeom>
            <a:ln>
              <a:solidFill>
                <a:schemeClr val="tx1"/>
              </a:solidFill>
            </a:ln>
          </p:spPr>
        </p:pic>
        <p:sp>
          <p:nvSpPr>
            <p:cNvPr id="17" name="Oval 16"/>
            <p:cNvSpPr/>
            <p:nvPr/>
          </p:nvSpPr>
          <p:spPr>
            <a:xfrm>
              <a:off x="5400701" y="396376"/>
              <a:ext cx="546476" cy="573530"/>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t>
              </a:r>
              <a:endParaRPr lang="en-US" b="1" dirty="0">
                <a:solidFill>
                  <a:schemeClr val="tx1"/>
                </a:solidFill>
              </a:endParaRPr>
            </a:p>
          </p:txBody>
        </p:sp>
      </p:grpSp>
      <p:sp>
        <p:nvSpPr>
          <p:cNvPr id="4" name="Rectangle 3"/>
          <p:cNvSpPr/>
          <p:nvPr/>
        </p:nvSpPr>
        <p:spPr>
          <a:xfrm>
            <a:off x="2367520" y="3445471"/>
            <a:ext cx="2123944" cy="2935034"/>
          </a:xfrm>
          <a:prstGeom prst="rect">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2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mtClean="0"/>
              <a:t>Rented Equipment</a:t>
            </a:r>
            <a:endParaRPr lang="en-US" altLang="en-US" dirty="0"/>
          </a:p>
        </p:txBody>
      </p:sp>
      <p:sp>
        <p:nvSpPr>
          <p:cNvPr id="149507" name="Rectangle 3"/>
          <p:cNvSpPr>
            <a:spLocks noGrp="1" noChangeArrowheads="1"/>
          </p:cNvSpPr>
          <p:nvPr>
            <p:ph sz="half" idx="1"/>
          </p:nvPr>
        </p:nvSpPr>
        <p:spPr/>
        <p:txBody>
          <a:bodyPr/>
          <a:lstStyle/>
          <a:p>
            <a:r>
              <a:rPr lang="en-US" altLang="en-US" sz="2400" dirty="0" smtClean="0"/>
              <a:t>Equipment rented to complete Disaster-related work</a:t>
            </a:r>
          </a:p>
          <a:p>
            <a:r>
              <a:rPr lang="en-US" altLang="en-US" sz="2400" dirty="0" smtClean="0"/>
              <a:t>Documentation needed:</a:t>
            </a:r>
          </a:p>
          <a:p>
            <a:pPr lvl="1"/>
            <a:r>
              <a:rPr lang="en-US" altLang="en-US" sz="2000" dirty="0" smtClean="0"/>
              <a:t>Rented Equipment Summary Record listing description or type of equipment, date and hours used, rate per hour, total cost, vendor name, invoice </a:t>
            </a:r>
            <a:r>
              <a:rPr lang="en-US" altLang="en-US" sz="2000" dirty="0" smtClean="0"/>
              <a:t>number</a:t>
            </a:r>
          </a:p>
          <a:p>
            <a:pPr lvl="1"/>
            <a:r>
              <a:rPr lang="en-US" altLang="en-US" sz="2000" dirty="0" smtClean="0"/>
              <a:t>Invoices</a:t>
            </a:r>
            <a:endParaRPr lang="en-US" altLang="en-US" sz="2000" dirty="0" smtClean="0"/>
          </a:p>
          <a:p>
            <a:pPr lvl="1"/>
            <a:r>
              <a:rPr lang="en-US" altLang="en-US" sz="2000" dirty="0" smtClean="0"/>
              <a:t>Procurement documentation as needed </a:t>
            </a:r>
          </a:p>
          <a:p>
            <a:pPr lvl="1"/>
            <a:r>
              <a:rPr lang="en-US" altLang="en-US" sz="2000" dirty="0"/>
              <a:t>C</a:t>
            </a:r>
            <a:r>
              <a:rPr lang="en-US" altLang="en-US" sz="2000" dirty="0" smtClean="0"/>
              <a:t>ontract/rental agreement if applicable</a:t>
            </a:r>
          </a:p>
        </p:txBody>
      </p:sp>
      <p:pic>
        <p:nvPicPr>
          <p:cNvPr id="149508" name="Picture 6" descr="http://www.germes-online.com/direct/dbimage/50282787/WT_Series_Air_Cooled_Diesel_Generator_Set.jpg"/>
          <p:cNvPicPr>
            <a:picLocks noChangeAspect="1" noChangeArrowheads="1"/>
          </p:cNvPicPr>
          <p:nvPr/>
        </p:nvPicPr>
        <p:blipFill>
          <a:blip r:embed="rId3">
            <a:extLst>
              <a:ext uri="{28A0092B-C50C-407E-A947-70E740481C1C}">
                <a14:useLocalDpi xmlns:a14="http://schemas.microsoft.com/office/drawing/2010/main" val="0"/>
              </a:ext>
            </a:extLst>
          </a:blip>
          <a:srcRect b="17917"/>
          <a:stretch>
            <a:fillRect/>
          </a:stretch>
        </p:blipFill>
        <p:spPr bwMode="auto">
          <a:xfrm>
            <a:off x="4648200" y="2643188"/>
            <a:ext cx="3800475"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4500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1066800"/>
          </a:xfrm>
        </p:spPr>
        <p:txBody>
          <a:bodyPr>
            <a:normAutofit/>
          </a:bodyPr>
          <a:lstStyle/>
          <a:p>
            <a:pPr algn="ctr"/>
            <a:r>
              <a:rPr lang="en-US" dirty="0"/>
              <a:t>Rented Equipment Summary Sheet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28800"/>
            <a:ext cx="8763000" cy="4648200"/>
          </a:xfrm>
          <a:prstGeom prst="rect">
            <a:avLst/>
          </a:prstGeom>
        </p:spPr>
      </p:pic>
    </p:spTree>
    <p:extLst>
      <p:ext uri="{BB962C8B-B14F-4D97-AF65-F5344CB8AC3E}">
        <p14:creationId xmlns:p14="http://schemas.microsoft.com/office/powerpoint/2010/main" val="227469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altLang="en-US" smtClean="0"/>
              <a:t>Rented Equipment Summary Record</a:t>
            </a:r>
            <a:endParaRPr lang="en-US" altLang="en-US" dirty="0"/>
          </a:p>
        </p:txBody>
      </p:sp>
      <p:sp>
        <p:nvSpPr>
          <p:cNvPr id="3" name="Content Placeholder 2"/>
          <p:cNvSpPr>
            <a:spLocks noGrp="1"/>
          </p:cNvSpPr>
          <p:nvPr>
            <p:ph idx="1"/>
          </p:nvPr>
        </p:nvSpPr>
        <p:spPr/>
        <p:txBody>
          <a:bodyPr/>
          <a:lstStyle/>
          <a:p>
            <a:pPr marL="0" indent="0">
              <a:buNone/>
            </a:pPr>
            <a:r>
              <a:rPr lang="en-US" dirty="0" smtClean="0"/>
              <a:t>Summary Sheet must list:</a:t>
            </a:r>
          </a:p>
          <a:p>
            <a:r>
              <a:rPr lang="en-US" dirty="0" smtClean="0"/>
              <a:t>Vendor Name</a:t>
            </a:r>
          </a:p>
          <a:p>
            <a:r>
              <a:rPr lang="en-US" dirty="0" smtClean="0"/>
              <a:t>Invoice Number</a:t>
            </a:r>
          </a:p>
          <a:p>
            <a:r>
              <a:rPr lang="en-US" dirty="0" smtClean="0"/>
              <a:t>Invoice Date</a:t>
            </a:r>
          </a:p>
          <a:p>
            <a:r>
              <a:rPr lang="en-US" dirty="0" smtClean="0"/>
              <a:t>Amount requested per invoice</a:t>
            </a:r>
          </a:p>
          <a:p>
            <a:r>
              <a:rPr lang="en-US" dirty="0" smtClean="0"/>
              <a:t>Grand Total</a:t>
            </a:r>
            <a:endParaRPr lang="en-US" dirty="0" smtClean="0"/>
          </a:p>
        </p:txBody>
      </p:sp>
    </p:spTree>
    <p:extLst>
      <p:ext uri="{BB962C8B-B14F-4D97-AF65-F5344CB8AC3E}">
        <p14:creationId xmlns:p14="http://schemas.microsoft.com/office/powerpoint/2010/main" val="3832097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366225" y="1305720"/>
            <a:ext cx="8364537" cy="658812"/>
          </a:xfrm>
        </p:spPr>
        <p:txBody>
          <a:bodyPr/>
          <a:lstStyle/>
          <a:p>
            <a:r>
              <a:rPr lang="en-US" altLang="en-US" dirty="0" smtClean="0"/>
              <a:t>Common Hiccups with Rented Equip…</a:t>
            </a:r>
            <a:endParaRPr lang="en-US" altLang="en-US" dirty="0"/>
          </a:p>
        </p:txBody>
      </p:sp>
      <p:sp>
        <p:nvSpPr>
          <p:cNvPr id="153603" name="Content Placeholder 2"/>
          <p:cNvSpPr>
            <a:spLocks noGrp="1"/>
          </p:cNvSpPr>
          <p:nvPr>
            <p:ph idx="1"/>
          </p:nvPr>
        </p:nvSpPr>
        <p:spPr>
          <a:xfrm>
            <a:off x="411164" y="2438399"/>
            <a:ext cx="7273314" cy="4156075"/>
          </a:xfrm>
        </p:spPr>
        <p:txBody>
          <a:bodyPr/>
          <a:lstStyle/>
          <a:p>
            <a:r>
              <a:rPr lang="en-US" altLang="en-US" dirty="0" smtClean="0"/>
              <a:t>Rental of items beyond Work Deadline</a:t>
            </a:r>
          </a:p>
          <a:p>
            <a:r>
              <a:rPr lang="en-US" altLang="en-US" dirty="0" smtClean="0"/>
              <a:t>Rental of out-of-scope items</a:t>
            </a:r>
          </a:p>
          <a:p>
            <a:r>
              <a:rPr lang="en-US" altLang="en-US" dirty="0" smtClean="0"/>
              <a:t>Missing rental agreement/contract</a:t>
            </a:r>
          </a:p>
          <a:p>
            <a:r>
              <a:rPr lang="en-US" altLang="en-US" dirty="0" smtClean="0"/>
              <a:t>Charges for Warranties or Rental Protection included in requested amount</a:t>
            </a:r>
          </a:p>
          <a:p>
            <a:r>
              <a:rPr lang="en-US" altLang="en-US" dirty="0" smtClean="0"/>
              <a:t>Missing / Lacking Procurement</a:t>
            </a:r>
          </a:p>
          <a:p>
            <a:pPr lvl="1"/>
            <a:r>
              <a:rPr lang="en-US" altLang="en-US" dirty="0" smtClean="0"/>
              <a:t>Sole source</a:t>
            </a:r>
          </a:p>
        </p:txBody>
      </p:sp>
      <p:grpSp>
        <p:nvGrpSpPr>
          <p:cNvPr id="2" name="Group 1"/>
          <p:cNvGrpSpPr/>
          <p:nvPr/>
        </p:nvGrpSpPr>
        <p:grpSpPr>
          <a:xfrm>
            <a:off x="7520144" y="2967306"/>
            <a:ext cx="1476375" cy="3803650"/>
            <a:chOff x="7623175" y="2947988"/>
            <a:chExt cx="1476375" cy="3803650"/>
          </a:xfrm>
        </p:grpSpPr>
        <p:pic>
          <p:nvPicPr>
            <p:cNvPr id="153604" name="Picture 2" descr="http://www.myparkingsign.com/img/lg/K/Speed-Bump-Down-Arrow-Sign-K-87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175" y="2947988"/>
              <a:ext cx="14763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285163" y="4914900"/>
              <a:ext cx="152400" cy="183673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2848405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60363" y="885092"/>
            <a:ext cx="8364537" cy="746858"/>
          </a:xfrm>
        </p:spPr>
        <p:txBody>
          <a:bodyPr/>
          <a:lstStyle/>
          <a:p>
            <a:r>
              <a:rPr lang="en-US" altLang="en-US" dirty="0" smtClean="0"/>
              <a:t>Contract Work</a:t>
            </a:r>
            <a:endParaRPr lang="en-US" altLang="en-US" dirty="0"/>
          </a:p>
        </p:txBody>
      </p:sp>
      <p:sp>
        <p:nvSpPr>
          <p:cNvPr id="100355" name="Rectangle 3"/>
          <p:cNvSpPr>
            <a:spLocks noGrp="1" noChangeArrowheads="1"/>
          </p:cNvSpPr>
          <p:nvPr>
            <p:ph idx="1"/>
          </p:nvPr>
        </p:nvSpPr>
        <p:spPr>
          <a:xfrm>
            <a:off x="411164" y="1631950"/>
            <a:ext cx="4436328" cy="4962525"/>
          </a:xfrm>
        </p:spPr>
        <p:txBody>
          <a:bodyPr/>
          <a:lstStyle/>
          <a:p>
            <a:r>
              <a:rPr lang="en-US" altLang="en-US" sz="2000" dirty="0" smtClean="0"/>
              <a:t>Work performed by contracted labor directly related to the Disaster</a:t>
            </a:r>
          </a:p>
          <a:p>
            <a:r>
              <a:rPr lang="en-US" altLang="en-US" sz="2000" dirty="0" smtClean="0"/>
              <a:t>Documentation needed:</a:t>
            </a:r>
          </a:p>
          <a:p>
            <a:pPr lvl="1"/>
            <a:r>
              <a:rPr lang="en-US" altLang="en-US" sz="1800" dirty="0" smtClean="0"/>
              <a:t>Contract Work Summary Record listing date, contractor, invoice number and amount of invoice</a:t>
            </a:r>
          </a:p>
          <a:p>
            <a:pPr lvl="1"/>
            <a:r>
              <a:rPr lang="en-US" altLang="en-US" sz="1800" dirty="0" smtClean="0"/>
              <a:t>Invoices (signed by Contractor and A&amp;E firm when appropriate)</a:t>
            </a:r>
          </a:p>
          <a:p>
            <a:pPr lvl="1"/>
            <a:r>
              <a:rPr lang="en-US" altLang="en-US" sz="1800" dirty="0" smtClean="0"/>
              <a:t>Procurement information (requests for bids, copy of advertisement soliciting bids, bids from at least three vendors or bid tab)</a:t>
            </a:r>
          </a:p>
          <a:p>
            <a:pPr lvl="1"/>
            <a:r>
              <a:rPr lang="en-US" altLang="en-US" sz="1800" dirty="0" smtClean="0"/>
              <a:t>Written Agreement</a:t>
            </a:r>
          </a:p>
          <a:p>
            <a:r>
              <a:rPr lang="en-US" altLang="en-US" sz="2000" dirty="0" smtClean="0"/>
              <a:t>Ensure that costs are reasonable and are competitively bid</a:t>
            </a:r>
          </a:p>
          <a:p>
            <a:r>
              <a:rPr lang="en-US" altLang="en-US" sz="2000" dirty="0" smtClean="0"/>
              <a:t>Avoid debarred or suspended contractors</a:t>
            </a:r>
            <a:endParaRPr lang="en-US" altLang="en-US" sz="2000" dirty="0"/>
          </a:p>
        </p:txBody>
      </p:sp>
      <p:pic>
        <p:nvPicPr>
          <p:cNvPr id="1546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2444873"/>
            <a:ext cx="376237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128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What is LouisianaPA.com (LAPA)?</a:t>
            </a:r>
            <a:endParaRPr lang="en-US" altLang="en-US" dirty="0"/>
          </a:p>
        </p:txBody>
      </p:sp>
      <p:sp>
        <p:nvSpPr>
          <p:cNvPr id="3" name="Content Placeholder 2"/>
          <p:cNvSpPr>
            <a:spLocks noGrp="1"/>
          </p:cNvSpPr>
          <p:nvPr>
            <p:ph idx="1"/>
          </p:nvPr>
        </p:nvSpPr>
        <p:spPr/>
        <p:txBody>
          <a:bodyPr/>
          <a:lstStyle/>
          <a:p>
            <a:r>
              <a:rPr lang="en-US" dirty="0" smtClean="0"/>
              <a:t>By definition:</a:t>
            </a:r>
          </a:p>
          <a:p>
            <a:pPr lvl="1"/>
            <a:r>
              <a:rPr lang="en-US" dirty="0" smtClean="0"/>
              <a:t>“This site is for the online application and management of the Public Assistance (PA) grant.”</a:t>
            </a:r>
          </a:p>
          <a:p>
            <a:endParaRPr lang="en-US" dirty="0" smtClean="0"/>
          </a:p>
          <a:p>
            <a:r>
              <a:rPr lang="en-US" dirty="0" smtClean="0"/>
              <a:t>LAPA is where GOHSEP does all of our work…</a:t>
            </a:r>
          </a:p>
          <a:p>
            <a:pPr lvl="1"/>
            <a:r>
              <a:rPr lang="en-US" dirty="0" smtClean="0"/>
              <a:t>It’s where information about an Applicant’s accounts, such as their Disaster accounts, their projects, their expenses, their payments, their Quarterly Reports, etc. is maintained</a:t>
            </a:r>
          </a:p>
          <a:p>
            <a:pPr lvl="1"/>
            <a:r>
              <a:rPr lang="en-US" dirty="0" smtClean="0"/>
              <a:t>This is where Applicants will submit their RRFs </a:t>
            </a:r>
          </a:p>
          <a:p>
            <a:pPr lvl="1"/>
            <a:endParaRPr lang="en-US" dirty="0" smtClean="0"/>
          </a:p>
          <a:p>
            <a:pPr lvl="1"/>
            <a:endParaRPr lang="en-US" dirty="0"/>
          </a:p>
        </p:txBody>
      </p:sp>
    </p:spTree>
    <p:extLst>
      <p:ext uri="{BB962C8B-B14F-4D97-AF65-F5344CB8AC3E}">
        <p14:creationId xmlns:p14="http://schemas.microsoft.com/office/powerpoint/2010/main" val="4154442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0" y="973015"/>
            <a:ext cx="9144000" cy="767862"/>
          </a:xfrm>
        </p:spPr>
        <p:txBody>
          <a:bodyPr>
            <a:normAutofit/>
          </a:bodyPr>
          <a:lstStyle/>
          <a:p>
            <a:r>
              <a:rPr lang="en-US" altLang="en-US" dirty="0"/>
              <a:t>Contract Work Summary Record</a:t>
            </a:r>
          </a:p>
        </p:txBody>
      </p:sp>
      <p:pic>
        <p:nvPicPr>
          <p:cNvPr id="4" name="Picture 3" descr="cws.pdf - Adobe Acrobat Pro 2017"/>
          <p:cNvPicPr>
            <a:picLocks noChangeAspect="1"/>
          </p:cNvPicPr>
          <p:nvPr/>
        </p:nvPicPr>
        <p:blipFill rotWithShape="1">
          <a:blip r:embed="rId3">
            <a:extLst>
              <a:ext uri="{28A0092B-C50C-407E-A947-70E740481C1C}">
                <a14:useLocalDpi xmlns:a14="http://schemas.microsoft.com/office/drawing/2010/main" val="0"/>
              </a:ext>
            </a:extLst>
          </a:blip>
          <a:srcRect l="12093" t="15035" r="43644" b="21301"/>
          <a:stretch/>
        </p:blipFill>
        <p:spPr>
          <a:xfrm>
            <a:off x="762000" y="1913859"/>
            <a:ext cx="7620000" cy="4707822"/>
          </a:xfrm>
          <a:prstGeom prst="rect">
            <a:avLst/>
          </a:prstGeom>
        </p:spPr>
      </p:pic>
    </p:spTree>
    <p:extLst>
      <p:ext uri="{BB962C8B-B14F-4D97-AF65-F5344CB8AC3E}">
        <p14:creationId xmlns:p14="http://schemas.microsoft.com/office/powerpoint/2010/main" val="1843348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r>
              <a:rPr lang="en-US" altLang="en-US" smtClean="0"/>
              <a:t>Contract Work Summary Record</a:t>
            </a:r>
            <a:endParaRPr lang="en-US" altLang="en-US" dirty="0"/>
          </a:p>
        </p:txBody>
      </p:sp>
      <p:sp>
        <p:nvSpPr>
          <p:cNvPr id="53251" name="Rectangle 3"/>
          <p:cNvSpPr>
            <a:spLocks noGrp="1" noRot="1" noChangeArrowheads="1"/>
          </p:cNvSpPr>
          <p:nvPr>
            <p:ph idx="1"/>
          </p:nvPr>
        </p:nvSpPr>
        <p:spPr/>
        <p:txBody>
          <a:bodyPr/>
          <a:lstStyle/>
          <a:p>
            <a:pPr marL="0" indent="0">
              <a:buNone/>
            </a:pPr>
            <a:r>
              <a:rPr lang="en-US" dirty="0" smtClean="0"/>
              <a:t>Summary Sheet must list:</a:t>
            </a:r>
          </a:p>
          <a:p>
            <a:r>
              <a:rPr lang="en-US" dirty="0"/>
              <a:t>Vendor name</a:t>
            </a:r>
          </a:p>
          <a:p>
            <a:r>
              <a:rPr lang="en-US" dirty="0"/>
              <a:t>Invoice </a:t>
            </a:r>
            <a:r>
              <a:rPr lang="en-US" dirty="0" smtClean="0"/>
              <a:t>number</a:t>
            </a:r>
          </a:p>
          <a:p>
            <a:r>
              <a:rPr lang="en-US" dirty="0" smtClean="0"/>
              <a:t>Invoice date</a:t>
            </a:r>
          </a:p>
          <a:p>
            <a:r>
              <a:rPr lang="en-US" dirty="0" smtClean="0"/>
              <a:t>Amount requested per invoice</a:t>
            </a:r>
          </a:p>
          <a:p>
            <a:r>
              <a:rPr lang="en-US" dirty="0" smtClean="0"/>
              <a:t>Grand Total</a:t>
            </a:r>
            <a:endParaRPr lang="en-US" dirty="0"/>
          </a:p>
        </p:txBody>
      </p:sp>
    </p:spTree>
    <p:extLst>
      <p:ext uri="{BB962C8B-B14F-4D97-AF65-F5344CB8AC3E}">
        <p14:creationId xmlns:p14="http://schemas.microsoft.com/office/powerpoint/2010/main" val="1517501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Contract Types </a:t>
            </a:r>
            <a:endParaRPr lang="en-US" dirty="0"/>
          </a:p>
        </p:txBody>
      </p:sp>
      <p:sp>
        <p:nvSpPr>
          <p:cNvPr id="34818" name="Rectangle 3"/>
          <p:cNvSpPr>
            <a:spLocks noGrp="1" noRot="1" noChangeArrowheads="1"/>
          </p:cNvSpPr>
          <p:nvPr>
            <p:ph idx="1"/>
          </p:nvPr>
        </p:nvSpPr>
        <p:spPr>
          <a:xfrm>
            <a:off x="411163" y="1797050"/>
            <a:ext cx="8288337" cy="4797425"/>
          </a:xfrm>
        </p:spPr>
        <p:txBody>
          <a:bodyPr/>
          <a:lstStyle/>
          <a:p>
            <a:pPr marL="0" indent="0">
              <a:buNone/>
            </a:pPr>
            <a:r>
              <a:rPr lang="en-US" altLang="en-US" sz="2400" dirty="0" smtClean="0"/>
              <a:t>Accepted Contract Types</a:t>
            </a:r>
          </a:p>
          <a:p>
            <a:r>
              <a:rPr lang="en-US" altLang="en-US" sz="2400" dirty="0" smtClean="0"/>
              <a:t>Lump Sum  </a:t>
            </a:r>
          </a:p>
          <a:p>
            <a:r>
              <a:rPr lang="en-US" altLang="en-US" sz="2400" dirty="0" smtClean="0"/>
              <a:t>Unit Price</a:t>
            </a:r>
          </a:p>
          <a:p>
            <a:r>
              <a:rPr lang="en-US" altLang="en-US" sz="2400" dirty="0" smtClean="0"/>
              <a:t>Cost-Plus Fixed Fee</a:t>
            </a:r>
          </a:p>
          <a:p>
            <a:r>
              <a:rPr lang="en-US" altLang="en-US" sz="2400" dirty="0" smtClean="0"/>
              <a:t>Sole-Source</a:t>
            </a:r>
          </a:p>
          <a:p>
            <a:r>
              <a:rPr lang="en-US" altLang="en-US" sz="2400" dirty="0" smtClean="0"/>
              <a:t>Time and Materials (with or w/o ceiling)</a:t>
            </a:r>
          </a:p>
          <a:p>
            <a:pPr marL="0" indent="0">
              <a:buNone/>
            </a:pPr>
            <a:endParaRPr lang="en-US" altLang="en-US" sz="2400" dirty="0" smtClean="0"/>
          </a:p>
          <a:p>
            <a:pPr marL="0" indent="0">
              <a:buNone/>
            </a:pPr>
            <a:r>
              <a:rPr lang="en-US" altLang="en-US" sz="2400" dirty="0" smtClean="0"/>
              <a:t>Unaccepted Contract Types</a:t>
            </a:r>
          </a:p>
          <a:p>
            <a:r>
              <a:rPr lang="en-US" altLang="en-US" sz="2400" dirty="0" smtClean="0"/>
              <a:t>Cost-Plus </a:t>
            </a:r>
            <a:r>
              <a:rPr lang="en-US" altLang="en-US" sz="2400" dirty="0"/>
              <a:t>Percentage of Cost</a:t>
            </a:r>
          </a:p>
          <a:p>
            <a:r>
              <a:rPr lang="en-US" altLang="en-US" sz="2400" dirty="0"/>
              <a:t>Piggyback</a:t>
            </a:r>
          </a:p>
          <a:p>
            <a:r>
              <a:rPr lang="en-US" altLang="en-US" sz="2400" dirty="0" smtClean="0"/>
              <a:t>Contingency</a:t>
            </a:r>
          </a:p>
        </p:txBody>
      </p:sp>
    </p:spTree>
    <p:extLst>
      <p:ext uri="{BB962C8B-B14F-4D97-AF65-F5344CB8AC3E}">
        <p14:creationId xmlns:p14="http://schemas.microsoft.com/office/powerpoint/2010/main" val="239753882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smtClean="0"/>
              <a:t>Contract Provisions</a:t>
            </a:r>
            <a:endParaRPr lang="en-US" altLang="en-US" dirty="0"/>
          </a:p>
        </p:txBody>
      </p:sp>
      <p:sp>
        <p:nvSpPr>
          <p:cNvPr id="3" name="Content Placeholder 2"/>
          <p:cNvSpPr>
            <a:spLocks noGrp="1"/>
          </p:cNvSpPr>
          <p:nvPr>
            <p:ph idx="1"/>
          </p:nvPr>
        </p:nvSpPr>
        <p:spPr/>
        <p:txBody>
          <a:bodyPr/>
          <a:lstStyle/>
          <a:p>
            <a:r>
              <a:rPr lang="en-US" sz="2400" dirty="0" smtClean="0"/>
              <a:t>44 CFR 13.36(h)(3)(</a:t>
            </a:r>
            <a:r>
              <a:rPr lang="en-US" sz="2400" dirty="0" err="1" smtClean="0"/>
              <a:t>i</a:t>
            </a:r>
            <a:r>
              <a:rPr lang="en-US" sz="2400" dirty="0" smtClean="0"/>
              <a:t>) </a:t>
            </a:r>
            <a:r>
              <a:rPr lang="en-US" sz="2400" dirty="0"/>
              <a:t>and Title 2 of the Code of Federal Regulations (2CFR</a:t>
            </a:r>
            <a:r>
              <a:rPr lang="en-US" sz="2400" dirty="0" smtClean="0"/>
              <a:t>) contain language requiring that certain provisions/clauses are included in contracts that will be reimbursed through Federal funding.</a:t>
            </a:r>
          </a:p>
          <a:p>
            <a:r>
              <a:rPr lang="en-US" sz="2400" dirty="0" smtClean="0"/>
              <a:t>Familiar Examples:</a:t>
            </a:r>
          </a:p>
          <a:p>
            <a:pPr lvl="1"/>
            <a:r>
              <a:rPr lang="en-US" sz="2000" dirty="0" smtClean="0"/>
              <a:t>Clean Air and Water Pollution Control Act</a:t>
            </a:r>
          </a:p>
          <a:p>
            <a:pPr lvl="1"/>
            <a:r>
              <a:rPr lang="en-US" sz="2000" dirty="0" smtClean="0"/>
              <a:t>Equal Employment Opportunity</a:t>
            </a:r>
          </a:p>
          <a:p>
            <a:pPr lvl="1"/>
            <a:r>
              <a:rPr lang="en-US" sz="2000" dirty="0" smtClean="0"/>
              <a:t>Debarment and Suspension</a:t>
            </a:r>
          </a:p>
          <a:p>
            <a:pPr lvl="1"/>
            <a:r>
              <a:rPr lang="en-US" sz="2000" dirty="0" smtClean="0"/>
              <a:t>Termination for Cause or Convenience</a:t>
            </a:r>
            <a:endParaRPr lang="en-US" sz="2000" dirty="0"/>
          </a:p>
        </p:txBody>
      </p:sp>
    </p:spTree>
    <p:extLst>
      <p:ext uri="{BB962C8B-B14F-4D97-AF65-F5344CB8AC3E}">
        <p14:creationId xmlns:p14="http://schemas.microsoft.com/office/powerpoint/2010/main" val="387159593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446088" y="1739900"/>
            <a:ext cx="8229600" cy="276225"/>
          </a:xfrm>
        </p:spPr>
        <p:txBody>
          <a:bodyPr>
            <a:normAutofit fontScale="90000"/>
          </a:bodyPr>
          <a:lstStyle/>
          <a:p>
            <a:pPr eaLnBrk="1" hangingPunct="1"/>
            <a:r>
              <a:rPr lang="en-US" altLang="en-US" sz="4000" dirty="0" smtClean="0"/>
              <a:t>FEMA’s Contract Provisions Template</a:t>
            </a:r>
            <a:br>
              <a:rPr lang="en-US" altLang="en-US" sz="4000" dirty="0" smtClean="0"/>
            </a:br>
            <a:r>
              <a:rPr lang="en-US" altLang="en-US" sz="4000" dirty="0" smtClean="0"/>
              <a:t>and FEMA’s Contract Provisions Guide</a:t>
            </a:r>
            <a:br>
              <a:rPr lang="en-US" altLang="en-US" sz="4000" dirty="0" smtClean="0"/>
            </a:br>
            <a:r>
              <a:rPr lang="en-US" altLang="en-US" sz="4000" dirty="0" smtClean="0"/>
              <a:t>(PDAT)</a:t>
            </a:r>
          </a:p>
        </p:txBody>
      </p:sp>
      <p:pic>
        <p:nvPicPr>
          <p:cNvPr id="1853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540000"/>
            <a:ext cx="2981325" cy="4175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534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763" y="2457986"/>
            <a:ext cx="3101930" cy="433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46088" y="5521324"/>
            <a:ext cx="2474912" cy="11334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DR-1603 to </a:t>
            </a:r>
            <a:r>
              <a:rPr lang="en-US" sz="1600" dirty="0" smtClean="0">
                <a:solidFill>
                  <a:schemeClr val="tx1"/>
                </a:solidFill>
              </a:rPr>
              <a:t>DR-4570</a:t>
            </a:r>
          </a:p>
          <a:p>
            <a:pPr algn="ctr">
              <a:defRPr/>
            </a:pPr>
            <a:r>
              <a:rPr lang="en-US" sz="1600" dirty="0">
                <a:solidFill>
                  <a:schemeClr val="tx1"/>
                </a:solidFill>
              </a:rPr>
              <a:t>Pre Nov 11 2020</a:t>
            </a:r>
          </a:p>
        </p:txBody>
      </p:sp>
      <p:sp>
        <p:nvSpPr>
          <p:cNvPr id="6" name="Oval 5"/>
          <p:cNvSpPr/>
          <p:nvPr/>
        </p:nvSpPr>
        <p:spPr>
          <a:xfrm>
            <a:off x="6381750" y="5540374"/>
            <a:ext cx="2484439" cy="11144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DR-4577 </a:t>
            </a:r>
            <a:r>
              <a:rPr lang="en-US" sz="1600" dirty="0" smtClean="0">
                <a:solidFill>
                  <a:schemeClr val="tx1"/>
                </a:solidFill>
              </a:rPr>
              <a:t>to Present </a:t>
            </a:r>
          </a:p>
          <a:p>
            <a:pPr algn="ctr">
              <a:defRPr/>
            </a:pPr>
            <a:r>
              <a:rPr lang="en-US" sz="1600" dirty="0" smtClean="0">
                <a:solidFill>
                  <a:schemeClr val="tx1"/>
                </a:solidFill>
              </a:rPr>
              <a:t>Post </a:t>
            </a:r>
            <a:r>
              <a:rPr lang="en-US" sz="1600" dirty="0">
                <a:solidFill>
                  <a:schemeClr val="tx1"/>
                </a:solidFill>
              </a:rPr>
              <a:t>Nov 11 2020</a:t>
            </a:r>
          </a:p>
        </p:txBody>
      </p:sp>
    </p:spTree>
    <p:extLst>
      <p:ext uri="{BB962C8B-B14F-4D97-AF65-F5344CB8AC3E}">
        <p14:creationId xmlns:p14="http://schemas.microsoft.com/office/powerpoint/2010/main" val="37750552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60363" y="1219323"/>
            <a:ext cx="8364537" cy="658812"/>
          </a:xfrm>
        </p:spPr>
        <p:txBody>
          <a:bodyPr/>
          <a:lstStyle/>
          <a:p>
            <a:r>
              <a:rPr lang="en-US" altLang="en-US" dirty="0" smtClean="0"/>
              <a:t>Common Hiccups on Contract Work…</a:t>
            </a:r>
            <a:endParaRPr lang="en-US" altLang="en-US" dirty="0"/>
          </a:p>
        </p:txBody>
      </p:sp>
      <p:sp>
        <p:nvSpPr>
          <p:cNvPr id="49155" name="Content Placeholder 2"/>
          <p:cNvSpPr>
            <a:spLocks noGrp="1"/>
          </p:cNvSpPr>
          <p:nvPr>
            <p:ph idx="1"/>
          </p:nvPr>
        </p:nvSpPr>
        <p:spPr>
          <a:xfrm>
            <a:off x="411164" y="2262553"/>
            <a:ext cx="7280274" cy="4331921"/>
          </a:xfrm>
        </p:spPr>
        <p:txBody>
          <a:bodyPr/>
          <a:lstStyle/>
          <a:p>
            <a:r>
              <a:rPr lang="en-US" sz="2400" dirty="0" smtClean="0"/>
              <a:t>Work performed beyond Work Deadline</a:t>
            </a:r>
          </a:p>
          <a:p>
            <a:r>
              <a:rPr lang="en-US" altLang="en-US" sz="2400" dirty="0" smtClean="0"/>
              <a:t>Proper Procurement not followed and/or Cost Reasonableness not demonstrated</a:t>
            </a:r>
          </a:p>
          <a:p>
            <a:r>
              <a:rPr lang="en-US" altLang="en-US" sz="2400" dirty="0" smtClean="0"/>
              <a:t>Contracts not including the applicable contract provisions</a:t>
            </a:r>
          </a:p>
          <a:p>
            <a:r>
              <a:rPr lang="en-US" altLang="en-US" sz="2400" dirty="0" smtClean="0"/>
              <a:t>Previous Invoices/Pay Applications not demonstrating continuance of cost</a:t>
            </a:r>
          </a:p>
          <a:p>
            <a:r>
              <a:rPr lang="en-US" altLang="en-US" sz="2400" dirty="0" smtClean="0"/>
              <a:t>Requesting reimbursement on Change Orders that have not been obligated by FEMA in the PW scope of work</a:t>
            </a:r>
            <a:endParaRPr lang="en-US" altLang="en-US" sz="2400" dirty="0"/>
          </a:p>
        </p:txBody>
      </p:sp>
      <p:grpSp>
        <p:nvGrpSpPr>
          <p:cNvPr id="2" name="Group 1"/>
          <p:cNvGrpSpPr/>
          <p:nvPr/>
        </p:nvGrpSpPr>
        <p:grpSpPr>
          <a:xfrm>
            <a:off x="7691437" y="2724150"/>
            <a:ext cx="1091804" cy="3124200"/>
            <a:chOff x="7691437" y="2724150"/>
            <a:chExt cx="1091804" cy="3124200"/>
          </a:xfrm>
        </p:grpSpPr>
        <p:pic>
          <p:nvPicPr>
            <p:cNvPr id="77828" name="Picture 2" descr="http://www.myparkingsign.com/img/lg/K/Speed-Bump-Down-Arrow-Sign-K-87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437" y="2724150"/>
              <a:ext cx="1091804" cy="145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45066" y="4180285"/>
              <a:ext cx="141684" cy="166806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grpSp>
    </p:spTree>
    <p:extLst>
      <p:ext uri="{BB962C8B-B14F-4D97-AF65-F5344CB8AC3E}">
        <p14:creationId xmlns:p14="http://schemas.microsoft.com/office/powerpoint/2010/main" val="293351269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006681"/>
            <a:ext cx="2433666" cy="658843"/>
          </a:xfrm>
        </p:spPr>
        <p:txBody>
          <a:bodyPr/>
          <a:lstStyle/>
          <a:p>
            <a:r>
              <a:rPr lang="en-US" dirty="0" smtClean="0"/>
              <a:t>Question</a:t>
            </a:r>
            <a:endParaRPr lang="en-US" dirty="0"/>
          </a:p>
        </p:txBody>
      </p:sp>
      <p:sp>
        <p:nvSpPr>
          <p:cNvPr id="3" name="Content Placeholder 2"/>
          <p:cNvSpPr>
            <a:spLocks noGrp="1"/>
          </p:cNvSpPr>
          <p:nvPr>
            <p:ph idx="1"/>
          </p:nvPr>
        </p:nvSpPr>
        <p:spPr>
          <a:xfrm>
            <a:off x="260350" y="1825276"/>
            <a:ext cx="3002273" cy="4773336"/>
          </a:xfrm>
        </p:spPr>
        <p:txBody>
          <a:bodyPr/>
          <a:lstStyle/>
          <a:p>
            <a:r>
              <a:rPr lang="en-US" sz="2400" dirty="0" smtClean="0"/>
              <a:t>The Applicant is claiming that the items listed on this invoice were purchased off of a state contract. </a:t>
            </a:r>
            <a:endParaRPr lang="en-US" sz="2400" dirty="0"/>
          </a:p>
          <a:p>
            <a:pPr marL="0" indent="0">
              <a:buNone/>
            </a:pPr>
            <a:r>
              <a:rPr lang="en-US" sz="2400" dirty="0" smtClean="0"/>
              <a:t>Items Billed:</a:t>
            </a:r>
          </a:p>
          <a:p>
            <a:r>
              <a:rPr lang="en-US" sz="2000" dirty="0" smtClean="0"/>
              <a:t>12” Diesel pump, $1,928</a:t>
            </a:r>
            <a:endParaRPr lang="en-US" dirty="0"/>
          </a:p>
          <a:p>
            <a:r>
              <a:rPr lang="en-US" sz="2000" dirty="0" smtClean="0"/>
              <a:t>12”x20” </a:t>
            </a:r>
            <a:r>
              <a:rPr lang="en-US" sz="2000" dirty="0" err="1" smtClean="0"/>
              <a:t>Kanaline</a:t>
            </a:r>
            <a:r>
              <a:rPr lang="en-US" sz="2000" dirty="0" smtClean="0"/>
              <a:t> A-Style MXF, $261</a:t>
            </a:r>
          </a:p>
          <a:p>
            <a:r>
              <a:rPr lang="en-US" sz="2000" dirty="0" smtClean="0"/>
              <a:t>12” Suction Strainer x FL, $18</a:t>
            </a:r>
            <a:endParaRPr lang="en-US" sz="2000" dirty="0"/>
          </a:p>
        </p:txBody>
      </p:sp>
      <p:pic>
        <p:nvPicPr>
          <p:cNvPr id="4" name="Picture 3"/>
          <p:cNvPicPr>
            <a:picLocks noChangeAspect="1"/>
          </p:cNvPicPr>
          <p:nvPr/>
        </p:nvPicPr>
        <p:blipFill>
          <a:blip r:embed="rId2"/>
          <a:stretch>
            <a:fillRect/>
          </a:stretch>
        </p:blipFill>
        <p:spPr>
          <a:xfrm>
            <a:off x="3415022" y="408675"/>
            <a:ext cx="5658640" cy="644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479048" y="3311319"/>
            <a:ext cx="903579" cy="297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79048" y="4211944"/>
            <a:ext cx="903579" cy="297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5280" y="5162663"/>
            <a:ext cx="1439234" cy="2966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95280" y="5875967"/>
            <a:ext cx="1260682" cy="297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67212" y="3309516"/>
            <a:ext cx="556396" cy="21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67212" y="4251623"/>
            <a:ext cx="556396" cy="21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67212" y="5162663"/>
            <a:ext cx="556396" cy="21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67212" y="5875967"/>
            <a:ext cx="556396" cy="21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01052" y="459005"/>
            <a:ext cx="1480714" cy="211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45347" y="833242"/>
            <a:ext cx="684447" cy="1734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8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663" y="1006681"/>
            <a:ext cx="2396675" cy="658843"/>
          </a:xfrm>
        </p:spPr>
        <p:txBody>
          <a:bodyPr/>
          <a:lstStyle/>
          <a:p>
            <a:r>
              <a:rPr lang="en-US" dirty="0" smtClean="0"/>
              <a:t>Question</a:t>
            </a:r>
            <a:endParaRPr lang="en-US" dirty="0"/>
          </a:p>
        </p:txBody>
      </p:sp>
      <p:sp>
        <p:nvSpPr>
          <p:cNvPr id="3" name="Content Placeholder 2"/>
          <p:cNvSpPr>
            <a:spLocks noGrp="1"/>
          </p:cNvSpPr>
          <p:nvPr>
            <p:ph idx="1"/>
          </p:nvPr>
        </p:nvSpPr>
        <p:spPr>
          <a:xfrm>
            <a:off x="320242" y="1665524"/>
            <a:ext cx="8591099" cy="4933088"/>
          </a:xfrm>
        </p:spPr>
        <p:txBody>
          <a:bodyPr/>
          <a:lstStyle/>
          <a:p>
            <a:r>
              <a:rPr lang="en-US" sz="2000" dirty="0" smtClean="0"/>
              <a:t>Compare the items billed on the invoice to the excerpt of the State Contract rate sheet below. According to the information provided, which of the invoiced rates are supported by the State Contract? Select all that Apply</a:t>
            </a:r>
          </a:p>
          <a:p>
            <a:endParaRPr lang="en-US" dirty="0"/>
          </a:p>
        </p:txBody>
      </p:sp>
      <p:pic>
        <p:nvPicPr>
          <p:cNvPr id="16" name="Picture 15"/>
          <p:cNvPicPr>
            <a:picLocks noChangeAspect="1"/>
          </p:cNvPicPr>
          <p:nvPr/>
        </p:nvPicPr>
        <p:blipFill>
          <a:blip r:embed="rId2"/>
          <a:stretch>
            <a:fillRect/>
          </a:stretch>
        </p:blipFill>
        <p:spPr>
          <a:xfrm>
            <a:off x="3173083" y="2863438"/>
            <a:ext cx="5835650" cy="3513165"/>
          </a:xfrm>
          <a:prstGeom prst="rect">
            <a:avLst/>
          </a:prstGeom>
        </p:spPr>
      </p:pic>
      <p:sp>
        <p:nvSpPr>
          <p:cNvPr id="10" name="TextBox 9"/>
          <p:cNvSpPr txBox="1"/>
          <p:nvPr/>
        </p:nvSpPr>
        <p:spPr>
          <a:xfrm>
            <a:off x="222850" y="2865694"/>
            <a:ext cx="2786482" cy="1754326"/>
          </a:xfrm>
          <a:prstGeom prst="rect">
            <a:avLst/>
          </a:prstGeom>
          <a:solidFill>
            <a:srgbClr val="34435E"/>
          </a:solidFill>
          <a:ln>
            <a:solidFill>
              <a:schemeClr val="tx2">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solidFill>
                  <a:schemeClr val="bg1"/>
                </a:solidFill>
              </a:rPr>
              <a:t>Items Billed:</a:t>
            </a:r>
          </a:p>
          <a:p>
            <a:pPr marL="285750" indent="-285750">
              <a:buFont typeface="Arial" panose="020B0604020202020204" pitchFamily="34" charset="0"/>
              <a:buChar char="•"/>
            </a:pPr>
            <a:r>
              <a:rPr lang="en-US" dirty="0">
                <a:solidFill>
                  <a:schemeClr val="bg1"/>
                </a:solidFill>
              </a:rPr>
              <a:t>12” Diesel pump, $1,928</a:t>
            </a:r>
          </a:p>
          <a:p>
            <a:pPr marL="285750" indent="-285750">
              <a:buFont typeface="Arial" panose="020B0604020202020204" pitchFamily="34" charset="0"/>
              <a:buChar char="•"/>
            </a:pPr>
            <a:r>
              <a:rPr lang="en-US" dirty="0">
                <a:solidFill>
                  <a:schemeClr val="bg1"/>
                </a:solidFill>
              </a:rPr>
              <a:t>12”x20” </a:t>
            </a:r>
            <a:r>
              <a:rPr lang="en-US" dirty="0" err="1">
                <a:solidFill>
                  <a:schemeClr val="bg1"/>
                </a:solidFill>
              </a:rPr>
              <a:t>Kanaline</a:t>
            </a:r>
            <a:r>
              <a:rPr lang="en-US" dirty="0">
                <a:solidFill>
                  <a:schemeClr val="bg1"/>
                </a:solidFill>
              </a:rPr>
              <a:t> A-Style MXF, $261</a:t>
            </a:r>
          </a:p>
          <a:p>
            <a:pPr marL="285750" indent="-285750">
              <a:buFont typeface="Arial" panose="020B0604020202020204" pitchFamily="34" charset="0"/>
              <a:buChar char="•"/>
            </a:pPr>
            <a:r>
              <a:rPr lang="en-US" dirty="0">
                <a:solidFill>
                  <a:schemeClr val="bg1"/>
                </a:solidFill>
              </a:rPr>
              <a:t>12” Suction Strainer x FL, $18</a:t>
            </a:r>
          </a:p>
        </p:txBody>
      </p:sp>
      <p:sp>
        <p:nvSpPr>
          <p:cNvPr id="17" name="Rectangle 16"/>
          <p:cNvSpPr/>
          <p:nvPr/>
        </p:nvSpPr>
        <p:spPr>
          <a:xfrm>
            <a:off x="3173083" y="4153728"/>
            <a:ext cx="5835650" cy="189373"/>
          </a:xfrm>
          <a:prstGeom prst="rect">
            <a:avLst/>
          </a:prstGeom>
          <a:solidFill>
            <a:srgbClr val="86D44C">
              <a:alpha val="40000"/>
            </a:srgbClr>
          </a:solidFill>
          <a:ln w="3810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73083" y="5820134"/>
            <a:ext cx="5835650" cy="189373"/>
          </a:xfrm>
          <a:prstGeom prst="rect">
            <a:avLst/>
          </a:prstGeom>
          <a:solidFill>
            <a:srgbClr val="86D44C">
              <a:alpha val="40000"/>
            </a:srgbClr>
          </a:solidFill>
          <a:ln w="3810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4131" y="3176757"/>
            <a:ext cx="323624" cy="292175"/>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9" name="Oval 8"/>
          <p:cNvSpPr/>
          <p:nvPr/>
        </p:nvSpPr>
        <p:spPr>
          <a:xfrm>
            <a:off x="210988" y="3539418"/>
            <a:ext cx="323624" cy="292175"/>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11" name="Oval 10"/>
          <p:cNvSpPr/>
          <p:nvPr/>
        </p:nvSpPr>
        <p:spPr>
          <a:xfrm>
            <a:off x="222850" y="3959850"/>
            <a:ext cx="323624" cy="292175"/>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Tree>
    <p:extLst>
      <p:ext uri="{BB962C8B-B14F-4D97-AF65-F5344CB8AC3E}">
        <p14:creationId xmlns:p14="http://schemas.microsoft.com/office/powerpoint/2010/main" val="66034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10">
                                            <p:txEl>
                                              <p:pRg st="1" end="1"/>
                                            </p:txEl>
                                          </p:spTgt>
                                        </p:tgtEl>
                                        <p:attrNameLst>
                                          <p:attrName>style.color</p:attrName>
                                        </p:attrNameLst>
                                      </p:cBhvr>
                                      <p:to>
                                        <a:srgbClr val="4DD317"/>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10">
                                            <p:txEl>
                                              <p:pRg st="2" end="2"/>
                                            </p:txEl>
                                          </p:spTgt>
                                        </p:tgtEl>
                                        <p:attrNameLst>
                                          <p:attrName>style.color</p:attrName>
                                        </p:attrNameLst>
                                      </p:cBhvr>
                                      <p:to>
                                        <a:srgbClr val="4DD317"/>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10">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The Applicant has submitted the Contract Work Summary below. Review the Cost Validation Summary (CVS) on the next slide to determine which, if any, of these costs are considered to be in scope.</a:t>
            </a:r>
          </a:p>
        </p:txBody>
      </p:sp>
      <p:pic>
        <p:nvPicPr>
          <p:cNvPr id="5" name="Picture 4"/>
          <p:cNvPicPr>
            <a:picLocks noChangeAspect="1"/>
          </p:cNvPicPr>
          <p:nvPr/>
        </p:nvPicPr>
        <p:blipFill>
          <a:blip r:embed="rId2"/>
          <a:stretch>
            <a:fillRect/>
          </a:stretch>
        </p:blipFill>
        <p:spPr>
          <a:xfrm>
            <a:off x="886406" y="3754716"/>
            <a:ext cx="7312449" cy="1350957"/>
          </a:xfrm>
          <a:prstGeom prst="rect">
            <a:avLst/>
          </a:prstGeom>
        </p:spPr>
      </p:pic>
    </p:spTree>
    <p:extLst>
      <p:ext uri="{BB962C8B-B14F-4D97-AF65-F5344CB8AC3E}">
        <p14:creationId xmlns:p14="http://schemas.microsoft.com/office/powerpoint/2010/main" val="1653033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Cost Validation Summary Totals page</a:t>
            </a:r>
            <a:endParaRPr lang="en-US" dirty="0"/>
          </a:p>
        </p:txBody>
      </p:sp>
      <p:pic>
        <p:nvPicPr>
          <p:cNvPr id="8" name="Picture 7"/>
          <p:cNvPicPr>
            <a:picLocks noChangeAspect="1"/>
          </p:cNvPicPr>
          <p:nvPr/>
        </p:nvPicPr>
        <p:blipFill>
          <a:blip r:embed="rId2"/>
          <a:stretch>
            <a:fillRect/>
          </a:stretch>
        </p:blipFill>
        <p:spPr>
          <a:xfrm>
            <a:off x="822868" y="2391178"/>
            <a:ext cx="7498264" cy="3217928"/>
          </a:xfrm>
          <a:prstGeom prst="rect">
            <a:avLst/>
          </a:prstGeom>
          <a:solidFill>
            <a:srgbClr val="FFFFFF">
              <a:shade val="85000"/>
            </a:srgbClr>
          </a:solidFill>
          <a:ln w="63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885061" y="4351956"/>
            <a:ext cx="7436071" cy="2200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16243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955" y="953084"/>
            <a:ext cx="8974090" cy="5840474"/>
          </a:xfrm>
          <a:prstGeom prst="rect">
            <a:avLst/>
          </a:prstGeom>
        </p:spPr>
      </p:pic>
      <p:sp>
        <p:nvSpPr>
          <p:cNvPr id="5" name="Rectangle 4"/>
          <p:cNvSpPr/>
          <p:nvPr/>
        </p:nvSpPr>
        <p:spPr>
          <a:xfrm>
            <a:off x="7263926" y="1057406"/>
            <a:ext cx="650142" cy="236922"/>
          </a:xfrm>
          <a:prstGeom prst="rect">
            <a:avLst/>
          </a:prstGeom>
          <a:noFill/>
          <a:ln w="38100">
            <a:solidFill>
              <a:srgbClr val="FF0000"/>
            </a:solidFill>
          </a:ln>
          <a:effectLst>
            <a:glow rad="63500">
              <a:schemeClr val="bg1">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40389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According to the CVS, </a:t>
            </a:r>
            <a:r>
              <a:rPr lang="en-US" dirty="0"/>
              <a:t>which, </a:t>
            </a:r>
            <a:r>
              <a:rPr lang="en-US" dirty="0" smtClean="0"/>
              <a:t>of </a:t>
            </a:r>
            <a:r>
              <a:rPr lang="en-US" dirty="0"/>
              <a:t>these costs are considered to be in scope</a:t>
            </a:r>
            <a:r>
              <a:rPr lang="en-US" dirty="0" smtClean="0"/>
              <a:t>. Select all that apply.</a:t>
            </a:r>
            <a:endParaRPr lang="en-US" dirty="0"/>
          </a:p>
        </p:txBody>
      </p:sp>
      <p:pic>
        <p:nvPicPr>
          <p:cNvPr id="12" name="Picture 11"/>
          <p:cNvPicPr>
            <a:picLocks noChangeAspect="1"/>
          </p:cNvPicPr>
          <p:nvPr/>
        </p:nvPicPr>
        <p:blipFill>
          <a:blip r:embed="rId2"/>
          <a:stretch>
            <a:fillRect/>
          </a:stretch>
        </p:blipFill>
        <p:spPr>
          <a:xfrm>
            <a:off x="244576" y="2958798"/>
            <a:ext cx="8654847" cy="111175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794659" y="4770378"/>
            <a:ext cx="7554681" cy="1395709"/>
          </a:xfrm>
          <a:prstGeom prst="rect">
            <a:avLst/>
          </a:prstGeom>
        </p:spPr>
      </p:pic>
      <p:sp>
        <p:nvSpPr>
          <p:cNvPr id="9" name="Oval 8"/>
          <p:cNvSpPr/>
          <p:nvPr/>
        </p:nvSpPr>
        <p:spPr>
          <a:xfrm>
            <a:off x="464609" y="5115947"/>
            <a:ext cx="323624" cy="292175"/>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sp>
        <p:nvSpPr>
          <p:cNvPr id="10" name="Oval 9"/>
          <p:cNvSpPr/>
          <p:nvPr/>
        </p:nvSpPr>
        <p:spPr>
          <a:xfrm>
            <a:off x="471035" y="5402753"/>
            <a:ext cx="323624" cy="292175"/>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en-US" dirty="0">
              <a:solidFill>
                <a:schemeClr val="tx1"/>
              </a:solidFill>
            </a:endParaRPr>
          </a:p>
        </p:txBody>
      </p:sp>
      <p:sp>
        <p:nvSpPr>
          <p:cNvPr id="11" name="Oval 10"/>
          <p:cNvSpPr/>
          <p:nvPr/>
        </p:nvSpPr>
        <p:spPr>
          <a:xfrm>
            <a:off x="471035" y="5678757"/>
            <a:ext cx="323624" cy="292175"/>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4" name="Rectangle 13"/>
          <p:cNvSpPr/>
          <p:nvPr/>
        </p:nvSpPr>
        <p:spPr>
          <a:xfrm>
            <a:off x="801085" y="5153891"/>
            <a:ext cx="7548255" cy="248862"/>
          </a:xfrm>
          <a:prstGeom prst="rect">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1085" y="5409433"/>
            <a:ext cx="7548255" cy="248862"/>
          </a:xfrm>
          <a:prstGeom prst="rect">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59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1"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15"/>
                                        </p:tgtEl>
                                        <p:attrNameLst>
                                          <p:attrName>ppt_x</p:attrName>
                                        </p:attrNameLst>
                                      </p:cBhvr>
                                      <p:tavLst>
                                        <p:tav tm="0">
                                          <p:val>
                                            <p:strVal val="ppt_x"/>
                                          </p:val>
                                        </p:tav>
                                        <p:tav tm="100000">
                                          <p:val>
                                            <p:strVal val="ppt_x"/>
                                          </p:val>
                                        </p:tav>
                                      </p:tavLst>
                                    </p:anim>
                                    <p:anim calcmode="lin" valueType="num">
                                      <p:cBhvr additive="base">
                                        <p:cTn id="23" dur="500"/>
                                        <p:tgtEl>
                                          <p:spTgt spid="15"/>
                                        </p:tgtEl>
                                        <p:attrNameLst>
                                          <p:attrName>ppt_y</p:attrName>
                                        </p:attrNameLst>
                                      </p:cBhvr>
                                      <p:tavLst>
                                        <p:tav tm="0">
                                          <p:val>
                                            <p:strVal val="ppt_y"/>
                                          </p:val>
                                        </p:tav>
                                        <p:tav tm="100000">
                                          <p:val>
                                            <p:strVal val="1+ppt_h/2"/>
                                          </p:val>
                                        </p:tav>
                                      </p:tavLst>
                                    </p:anim>
                                    <p:set>
                                      <p:cBhvr>
                                        <p:cTn id="2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altLang="en-US" smtClean="0"/>
              <a:t>What is….. Procurement?</a:t>
            </a:r>
            <a:endParaRPr lang="en-US" altLang="en-US" dirty="0"/>
          </a:p>
        </p:txBody>
      </p:sp>
      <p:sp>
        <p:nvSpPr>
          <p:cNvPr id="162819" name="Content Placeholder 2"/>
          <p:cNvSpPr>
            <a:spLocks noGrp="1"/>
          </p:cNvSpPr>
          <p:nvPr>
            <p:ph idx="1"/>
          </p:nvPr>
        </p:nvSpPr>
        <p:spPr/>
        <p:txBody>
          <a:bodyPr/>
          <a:lstStyle/>
          <a:p>
            <a:r>
              <a:rPr lang="en-US" altLang="en-US" dirty="0" smtClean="0"/>
              <a:t>The acquisition of goods, services or works from an external source. It is favorable that the goods, services or works are </a:t>
            </a:r>
            <a:r>
              <a:rPr lang="en-US" altLang="en-US" u="sng" dirty="0" smtClean="0"/>
              <a:t>appropriate</a:t>
            </a:r>
            <a:r>
              <a:rPr lang="en-US" altLang="en-US" dirty="0" smtClean="0"/>
              <a:t> and that they are procured at the </a:t>
            </a:r>
            <a:r>
              <a:rPr lang="en-US" altLang="en-US" u="sng" dirty="0" smtClean="0"/>
              <a:t>best possible </a:t>
            </a:r>
            <a:r>
              <a:rPr lang="en-US" altLang="en-US" dirty="0" smtClean="0"/>
              <a:t>cost to meet the needs of the purchaser in terms of quality, quantity, time, and location</a:t>
            </a:r>
          </a:p>
          <a:p>
            <a:pPr lvl="1"/>
            <a:r>
              <a:rPr lang="en-US" altLang="en-US" dirty="0" smtClean="0"/>
              <a:t>Generally costs are reimbursed based on the lowest bid</a:t>
            </a:r>
          </a:p>
        </p:txBody>
      </p:sp>
    </p:spTree>
    <p:extLst>
      <p:ext uri="{BB962C8B-B14F-4D97-AF65-F5344CB8AC3E}">
        <p14:creationId xmlns:p14="http://schemas.microsoft.com/office/powerpoint/2010/main" val="32872375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628650" y="1006475"/>
            <a:ext cx="7886700" cy="658813"/>
          </a:xfrm>
        </p:spPr>
        <p:txBody>
          <a:bodyPr/>
          <a:lstStyle/>
          <a:p>
            <a:pPr eaLnBrk="1" hangingPunct="1"/>
            <a:r>
              <a:rPr lang="en-US" altLang="en-US" smtClean="0"/>
              <a:t>Procurement</a:t>
            </a:r>
          </a:p>
        </p:txBody>
      </p:sp>
      <p:sp>
        <p:nvSpPr>
          <p:cNvPr id="96259" name="Content Placeholder 2"/>
          <p:cNvSpPr>
            <a:spLocks noGrp="1"/>
          </p:cNvSpPr>
          <p:nvPr>
            <p:ph idx="1"/>
          </p:nvPr>
        </p:nvSpPr>
        <p:spPr>
          <a:xfrm>
            <a:off x="628650" y="1724025"/>
            <a:ext cx="7886700" cy="4960938"/>
          </a:xfrm>
        </p:spPr>
        <p:txBody>
          <a:bodyPr rtlCol="0">
            <a:normAutofit fontScale="85000" lnSpcReduction="20000"/>
          </a:bodyPr>
          <a:lstStyle/>
          <a:p>
            <a:pPr eaLnBrk="1" fontAlgn="auto" hangingPunct="1">
              <a:spcAft>
                <a:spcPts val="0"/>
              </a:spcAft>
              <a:defRPr/>
            </a:pPr>
            <a:r>
              <a:rPr lang="en-US" altLang="en-US" dirty="0" smtClean="0"/>
              <a:t>Four (4) Methods Accepted by FEMA (44 CFR </a:t>
            </a:r>
            <a:r>
              <a:rPr lang="en-US" dirty="0" smtClean="0"/>
              <a:t>§ </a:t>
            </a:r>
            <a:r>
              <a:rPr lang="en-US" altLang="en-US" dirty="0" smtClean="0"/>
              <a:t>13.36)</a:t>
            </a:r>
          </a:p>
          <a:p>
            <a:pPr lvl="1" eaLnBrk="1" fontAlgn="auto" hangingPunct="1">
              <a:spcAft>
                <a:spcPts val="0"/>
              </a:spcAft>
              <a:defRPr/>
            </a:pPr>
            <a:r>
              <a:rPr lang="en-US" altLang="en-US" dirty="0" smtClean="0"/>
              <a:t>Small Purchase Procedures</a:t>
            </a:r>
          </a:p>
          <a:p>
            <a:pPr lvl="2" eaLnBrk="1" fontAlgn="auto" hangingPunct="1">
              <a:spcAft>
                <a:spcPts val="0"/>
              </a:spcAft>
              <a:buClr>
                <a:srgbClr val="E7E6E6">
                  <a:lumMod val="75000"/>
                </a:srgbClr>
              </a:buClr>
              <a:defRPr/>
            </a:pPr>
            <a:r>
              <a:rPr lang="en-US" altLang="en-US" dirty="0" smtClean="0"/>
              <a:t>Items less than $250,000</a:t>
            </a:r>
          </a:p>
          <a:p>
            <a:pPr lvl="3" eaLnBrk="1" fontAlgn="auto" hangingPunct="1">
              <a:spcAft>
                <a:spcPts val="0"/>
              </a:spcAft>
              <a:defRPr/>
            </a:pPr>
            <a:r>
              <a:rPr lang="en-US" altLang="en-US" dirty="0" smtClean="0"/>
              <a:t>Proper procurement policies vary depending on category of purchase</a:t>
            </a:r>
          </a:p>
          <a:p>
            <a:pPr lvl="1" eaLnBrk="1" fontAlgn="auto" hangingPunct="1">
              <a:spcAft>
                <a:spcPts val="0"/>
              </a:spcAft>
              <a:defRPr/>
            </a:pPr>
            <a:r>
              <a:rPr lang="en-US" altLang="en-US" dirty="0" smtClean="0"/>
              <a:t>Sealed Bids (formal advertising)</a:t>
            </a:r>
          </a:p>
          <a:p>
            <a:pPr lvl="2" eaLnBrk="1" fontAlgn="auto" hangingPunct="1">
              <a:spcAft>
                <a:spcPts val="0"/>
              </a:spcAft>
              <a:buClr>
                <a:srgbClr val="E7E6E6">
                  <a:lumMod val="75000"/>
                </a:srgbClr>
              </a:buClr>
              <a:defRPr/>
            </a:pPr>
            <a:r>
              <a:rPr lang="en-US" altLang="en-US" dirty="0" smtClean="0"/>
              <a:t>Preferred method for construction contracts</a:t>
            </a:r>
          </a:p>
          <a:p>
            <a:pPr lvl="1" eaLnBrk="1" fontAlgn="auto" hangingPunct="1">
              <a:spcAft>
                <a:spcPts val="0"/>
              </a:spcAft>
              <a:defRPr/>
            </a:pPr>
            <a:r>
              <a:rPr lang="en-US" altLang="en-US" dirty="0" smtClean="0"/>
              <a:t>Competitive Proposals</a:t>
            </a:r>
          </a:p>
          <a:p>
            <a:pPr lvl="2" eaLnBrk="1" fontAlgn="auto" hangingPunct="1">
              <a:spcAft>
                <a:spcPts val="0"/>
              </a:spcAft>
              <a:buClr>
                <a:srgbClr val="E7E6E6">
                  <a:lumMod val="75000"/>
                </a:srgbClr>
              </a:buClr>
              <a:defRPr/>
            </a:pPr>
            <a:r>
              <a:rPr lang="en-US" altLang="en-US" dirty="0" smtClean="0"/>
              <a:t>Often used for procuring architectural or engineering professional services</a:t>
            </a:r>
          </a:p>
          <a:p>
            <a:pPr lvl="1" eaLnBrk="1" fontAlgn="auto" hangingPunct="1">
              <a:spcAft>
                <a:spcPts val="0"/>
              </a:spcAft>
              <a:defRPr/>
            </a:pPr>
            <a:r>
              <a:rPr lang="en-US" altLang="en-US" dirty="0" smtClean="0"/>
              <a:t>Non-Competitive Proposals</a:t>
            </a:r>
          </a:p>
          <a:p>
            <a:pPr lvl="2" eaLnBrk="1" fontAlgn="auto" hangingPunct="1">
              <a:spcAft>
                <a:spcPts val="0"/>
              </a:spcAft>
              <a:buClr>
                <a:srgbClr val="E7E6E6">
                  <a:lumMod val="75000"/>
                </a:srgbClr>
              </a:buClr>
              <a:defRPr/>
            </a:pPr>
            <a:r>
              <a:rPr lang="en-US" altLang="en-US" dirty="0" smtClean="0"/>
              <a:t>Proposal received form only one source; requires cost analysis</a:t>
            </a:r>
          </a:p>
          <a:p>
            <a:pPr eaLnBrk="1" fontAlgn="auto" hangingPunct="1">
              <a:spcAft>
                <a:spcPts val="0"/>
              </a:spcAft>
              <a:defRPr/>
            </a:pPr>
            <a:r>
              <a:rPr lang="en-US" altLang="en-US" dirty="0" smtClean="0"/>
              <a:t>All contract procurement for Emergency and Permanent work should be conducted in a manner providing full and open competition</a:t>
            </a:r>
          </a:p>
          <a:p>
            <a:pPr eaLnBrk="1" fontAlgn="auto" hangingPunct="1">
              <a:spcAft>
                <a:spcPts val="0"/>
              </a:spcAft>
              <a:defRPr/>
            </a:pPr>
            <a:r>
              <a:rPr lang="en-US" altLang="en-US" dirty="0" smtClean="0"/>
              <a:t>How many bids are actually needed to prove Procurement / cost reasonableness?</a:t>
            </a:r>
          </a:p>
          <a:p>
            <a:pPr lvl="1" eaLnBrk="1" fontAlgn="auto" hangingPunct="1">
              <a:spcAft>
                <a:spcPts val="0"/>
              </a:spcAft>
              <a:defRPr/>
            </a:pPr>
            <a:r>
              <a:rPr lang="en-US" altLang="en-US" dirty="0" smtClean="0"/>
              <a:t>Only 2 are required, 3+ are preferred</a:t>
            </a:r>
          </a:p>
          <a:p>
            <a:pPr eaLnBrk="1" fontAlgn="auto" hangingPunct="1">
              <a:spcAft>
                <a:spcPts val="0"/>
              </a:spcAft>
              <a:defRPr/>
            </a:pPr>
            <a:endParaRPr lang="en-US" altLang="en-US" dirty="0" smtClean="0"/>
          </a:p>
          <a:p>
            <a:pPr eaLnBrk="1" fontAlgn="auto" hangingPunct="1">
              <a:spcAft>
                <a:spcPts val="0"/>
              </a:spcAft>
              <a:defRPr/>
            </a:pPr>
            <a:endParaRPr lang="en-US" altLang="en-US" dirty="0" smtClean="0"/>
          </a:p>
        </p:txBody>
      </p:sp>
    </p:spTree>
    <p:extLst>
      <p:ext uri="{BB962C8B-B14F-4D97-AF65-F5344CB8AC3E}">
        <p14:creationId xmlns:p14="http://schemas.microsoft.com/office/powerpoint/2010/main" val="42270823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11" end="11"/>
                                            </p:txEl>
                                          </p:spTgt>
                                        </p:tgtEl>
                                        <p:attrNameLst>
                                          <p:attrName>style.visibility</p:attrName>
                                        </p:attrNameLst>
                                      </p:cBhvr>
                                      <p:to>
                                        <p:strVal val="visible"/>
                                      </p:to>
                                    </p:set>
                                    <p:animEffect transition="in" filter="fade">
                                      <p:cBhvr>
                                        <p:cTn id="7" dur="1000"/>
                                        <p:tgtEl>
                                          <p:spTgt spid="96259">
                                            <p:txEl>
                                              <p:pRg st="11" end="11"/>
                                            </p:txEl>
                                          </p:spTgt>
                                        </p:tgtEl>
                                      </p:cBhvr>
                                    </p:animEffect>
                                    <p:anim calcmode="lin" valueType="num">
                                      <p:cBhvr>
                                        <p:cTn id="8" dur="1000" fill="hold"/>
                                        <p:tgtEl>
                                          <p:spTgt spid="96259">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96259">
                                            <p:txEl>
                                              <p:pRg st="12" end="12"/>
                                            </p:txEl>
                                          </p:spTgt>
                                        </p:tgtEl>
                                        <p:attrNameLst>
                                          <p:attrName>style.visibility</p:attrName>
                                        </p:attrNameLst>
                                      </p:cBhvr>
                                      <p:to>
                                        <p:strVal val="visible"/>
                                      </p:to>
                                    </p:set>
                                    <p:anim calcmode="lin" valueType="num">
                                      <p:cBhvr>
                                        <p:cTn id="14" dur="1000" fill="hold"/>
                                        <p:tgtEl>
                                          <p:spTgt spid="96259">
                                            <p:txEl>
                                              <p:pRg st="12" end="12"/>
                                            </p:txEl>
                                          </p:spTgt>
                                        </p:tgtEl>
                                        <p:attrNameLst>
                                          <p:attrName>ppt_w</p:attrName>
                                        </p:attrNameLst>
                                      </p:cBhvr>
                                      <p:tavLst>
                                        <p:tav tm="0">
                                          <p:val>
                                            <p:fltVal val="0"/>
                                          </p:val>
                                        </p:tav>
                                        <p:tav tm="100000">
                                          <p:val>
                                            <p:strVal val="#ppt_w"/>
                                          </p:val>
                                        </p:tav>
                                      </p:tavLst>
                                    </p:anim>
                                    <p:anim calcmode="lin" valueType="num">
                                      <p:cBhvr>
                                        <p:cTn id="15" dur="1000" fill="hold"/>
                                        <p:tgtEl>
                                          <p:spTgt spid="96259">
                                            <p:txEl>
                                              <p:pRg st="12" end="12"/>
                                            </p:txEl>
                                          </p:spTgt>
                                        </p:tgtEl>
                                        <p:attrNameLst>
                                          <p:attrName>ppt_h</p:attrName>
                                        </p:attrNameLst>
                                      </p:cBhvr>
                                      <p:tavLst>
                                        <p:tav tm="0">
                                          <p:val>
                                            <p:fltVal val="0"/>
                                          </p:val>
                                        </p:tav>
                                        <p:tav tm="100000">
                                          <p:val>
                                            <p:strVal val="#ppt_h"/>
                                          </p:val>
                                        </p:tav>
                                      </p:tavLst>
                                    </p:anim>
                                    <p:anim calcmode="lin" valueType="num">
                                      <p:cBhvr>
                                        <p:cTn id="16" dur="1000" fill="hold"/>
                                        <p:tgtEl>
                                          <p:spTgt spid="96259">
                                            <p:txEl>
                                              <p:pRg st="12" end="12"/>
                                            </p:txEl>
                                          </p:spTgt>
                                        </p:tgtEl>
                                        <p:attrNameLst>
                                          <p:attrName>style.rotation</p:attrName>
                                        </p:attrNameLst>
                                      </p:cBhvr>
                                      <p:tavLst>
                                        <p:tav tm="0">
                                          <p:val>
                                            <p:fltVal val="90"/>
                                          </p:val>
                                        </p:tav>
                                        <p:tav tm="100000">
                                          <p:val>
                                            <p:fltVal val="0"/>
                                          </p:val>
                                        </p:tav>
                                      </p:tavLst>
                                    </p:anim>
                                    <p:animEffect transition="in" filter="fade">
                                      <p:cBhvr>
                                        <p:cTn id="17" dur="1000"/>
                                        <p:tgtEl>
                                          <p:spTgt spid="962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altLang="en-US" dirty="0" smtClean="0"/>
              <a:t>Procurement</a:t>
            </a:r>
            <a:endParaRPr lang="en-US" altLang="en-US" dirty="0"/>
          </a:p>
        </p:txBody>
      </p:sp>
      <p:sp>
        <p:nvSpPr>
          <p:cNvPr id="3" name="Content Placeholder 2"/>
          <p:cNvSpPr>
            <a:spLocks noGrp="1"/>
          </p:cNvSpPr>
          <p:nvPr>
            <p:ph idx="1"/>
          </p:nvPr>
        </p:nvSpPr>
        <p:spPr>
          <a:xfrm>
            <a:off x="411163" y="1875691"/>
            <a:ext cx="8288337" cy="4718783"/>
          </a:xfrm>
        </p:spPr>
        <p:txBody>
          <a:bodyPr/>
          <a:lstStyle/>
          <a:p>
            <a:r>
              <a:rPr lang="en-US" altLang="en-US" sz="2400" dirty="0"/>
              <a:t>Any work that is not supported by proper procurement must be </a:t>
            </a:r>
            <a:r>
              <a:rPr lang="en-US" altLang="en-US" sz="2400" dirty="0" smtClean="0"/>
              <a:t>proven cost </a:t>
            </a:r>
            <a:r>
              <a:rPr lang="en-US" altLang="en-US" sz="2400" dirty="0"/>
              <a:t>reasonable in order to be reimbursed.</a:t>
            </a:r>
          </a:p>
          <a:p>
            <a:pPr lvl="1"/>
            <a:r>
              <a:rPr lang="en-US" sz="2000" dirty="0" smtClean="0"/>
              <a:t>This includes instances where the Applicant is claiming the use of Emergency Procurement procedures</a:t>
            </a:r>
          </a:p>
          <a:p>
            <a:pPr lvl="1"/>
            <a:r>
              <a:rPr lang="en-US" sz="2000" dirty="0" smtClean="0"/>
              <a:t>Any Work that was properly procured but where only one responsive and/or responsible bid was received still needs to go through the proper procurement process to be proven Cost Reasonable.</a:t>
            </a:r>
          </a:p>
          <a:p>
            <a:r>
              <a:rPr lang="en-US" sz="2400" dirty="0" smtClean="0"/>
              <a:t>If the procurement method used does not provide adequate price comparisons to demonstrate cost reasonableness, a Cost Analysis will be needed.</a:t>
            </a:r>
            <a:endParaRPr lang="en-US" sz="2400" dirty="0"/>
          </a:p>
        </p:txBody>
      </p:sp>
    </p:spTree>
    <p:extLst>
      <p:ext uri="{BB962C8B-B14F-4D97-AF65-F5344CB8AC3E}">
        <p14:creationId xmlns:p14="http://schemas.microsoft.com/office/powerpoint/2010/main" val="3078269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Costs (Cat Z)</a:t>
            </a:r>
          </a:p>
        </p:txBody>
      </p:sp>
      <p:sp>
        <p:nvSpPr>
          <p:cNvPr id="3" name="Content Placeholder 2"/>
          <p:cNvSpPr>
            <a:spLocks noGrp="1"/>
          </p:cNvSpPr>
          <p:nvPr>
            <p:ph idx="1"/>
          </p:nvPr>
        </p:nvSpPr>
        <p:spPr/>
        <p:txBody>
          <a:bodyPr/>
          <a:lstStyle/>
          <a:p>
            <a:r>
              <a:rPr lang="en-US" sz="2400" dirty="0"/>
              <a:t>Can also be called Interim Management Costs Policy or Disaster Recovery Reform Act of 2018 (DRRA)</a:t>
            </a:r>
          </a:p>
          <a:p>
            <a:r>
              <a:rPr lang="en-US" sz="2400" dirty="0"/>
              <a:t>Applies </a:t>
            </a:r>
            <a:r>
              <a:rPr lang="en-US" sz="2400" dirty="0" smtClean="0"/>
              <a:t>from August </a:t>
            </a:r>
            <a:r>
              <a:rPr lang="en-US" sz="2400" dirty="0"/>
              <a:t>1, </a:t>
            </a:r>
            <a:r>
              <a:rPr lang="en-US" sz="2400" dirty="0" smtClean="0"/>
              <a:t>2017 to present</a:t>
            </a:r>
          </a:p>
          <a:p>
            <a:r>
              <a:rPr lang="en-US" sz="2400" dirty="0" smtClean="0"/>
              <a:t>Use </a:t>
            </a:r>
            <a:r>
              <a:rPr lang="en-US" sz="2400" dirty="0"/>
              <a:t>of Management Cost Funds</a:t>
            </a:r>
          </a:p>
          <a:p>
            <a:pPr lvl="1"/>
            <a:r>
              <a:rPr lang="en-US" sz="2000" dirty="0"/>
              <a:t>Activities eligible as management costs include those related to developing eligible PA projects and receiving reimbursement.  This may include, but is not limited to:</a:t>
            </a:r>
          </a:p>
          <a:p>
            <a:pPr lvl="2"/>
            <a:r>
              <a:rPr lang="en-US" sz="1800" dirty="0"/>
              <a:t>PDAs</a:t>
            </a:r>
          </a:p>
          <a:p>
            <a:pPr lvl="2"/>
            <a:r>
              <a:rPr lang="en-US" sz="1800" dirty="0"/>
              <a:t>Meetings regarding the PA Program (Recovery Scoping Meeting)</a:t>
            </a:r>
          </a:p>
          <a:p>
            <a:pPr lvl="2"/>
            <a:r>
              <a:rPr lang="en-US" sz="1800" dirty="0"/>
              <a:t>Site Inspections</a:t>
            </a:r>
          </a:p>
          <a:p>
            <a:pPr lvl="2"/>
            <a:r>
              <a:rPr lang="en-US" sz="1800" dirty="0"/>
              <a:t>Travel Expenses</a:t>
            </a:r>
          </a:p>
          <a:p>
            <a:pPr lvl="2"/>
            <a:r>
              <a:rPr lang="en-US" sz="1800" dirty="0"/>
              <a:t>Reviewing PWs</a:t>
            </a:r>
          </a:p>
          <a:p>
            <a:pPr lvl="2"/>
            <a:r>
              <a:rPr lang="en-US" sz="1800" dirty="0"/>
              <a:t>Requesting disbursement of PW funds</a:t>
            </a:r>
          </a:p>
          <a:p>
            <a:endParaRPr lang="en-US" sz="2400" dirty="0"/>
          </a:p>
        </p:txBody>
      </p:sp>
    </p:spTree>
    <p:extLst>
      <p:ext uri="{BB962C8B-B14F-4D97-AF65-F5344CB8AC3E}">
        <p14:creationId xmlns:p14="http://schemas.microsoft.com/office/powerpoint/2010/main" val="1031760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Costs (Cat Z)</a:t>
            </a:r>
            <a:endParaRPr lang="en-US" dirty="0"/>
          </a:p>
        </p:txBody>
      </p:sp>
      <p:sp>
        <p:nvSpPr>
          <p:cNvPr id="3" name="Content Placeholder 2"/>
          <p:cNvSpPr>
            <a:spLocks noGrp="1"/>
          </p:cNvSpPr>
          <p:nvPr>
            <p:ph idx="1"/>
          </p:nvPr>
        </p:nvSpPr>
        <p:spPr>
          <a:xfrm>
            <a:off x="411163" y="1886755"/>
            <a:ext cx="8288337" cy="4707720"/>
          </a:xfrm>
        </p:spPr>
        <p:txBody>
          <a:bodyPr/>
          <a:lstStyle/>
          <a:p>
            <a:r>
              <a:rPr lang="en-US" sz="2400" dirty="0" smtClean="0"/>
              <a:t>5% of post-reduction obligated costs </a:t>
            </a:r>
          </a:p>
          <a:p>
            <a:r>
              <a:rPr lang="en-US" sz="2400" dirty="0" smtClean="0"/>
              <a:t>There will be one separate Category Z PW</a:t>
            </a:r>
          </a:p>
          <a:p>
            <a:r>
              <a:rPr lang="en-US" sz="2400" dirty="0" smtClean="0"/>
              <a:t>Are funded at 100% Cost Share</a:t>
            </a:r>
          </a:p>
          <a:p>
            <a:r>
              <a:rPr lang="en-US" sz="2400" dirty="0" smtClean="0"/>
              <a:t>Project is treated as a Large Project regardless of obligated amount </a:t>
            </a:r>
          </a:p>
          <a:p>
            <a:pPr lvl="1"/>
            <a:r>
              <a:rPr lang="en-US" sz="2000" dirty="0" smtClean="0"/>
              <a:t>RRFs will have to be submitted, with supporting documentation!</a:t>
            </a:r>
          </a:p>
          <a:p>
            <a:pPr lvl="1"/>
            <a:r>
              <a:rPr lang="en-US" sz="2000" dirty="0" smtClean="0"/>
              <a:t>Applicant can only be reimbursed actual cost incurred, up to the obligated amount; excess funds cannot be retained</a:t>
            </a:r>
          </a:p>
          <a:p>
            <a:pPr lvl="1"/>
            <a:r>
              <a:rPr lang="en-US" sz="2000" dirty="0" smtClean="0"/>
              <a:t>Documentation requirements are dependent upon work type, but also require task descriptions for any Force Account Labor and Contract Labor costs</a:t>
            </a:r>
          </a:p>
          <a:p>
            <a:r>
              <a:rPr lang="en-US" sz="2400" dirty="0" smtClean="0"/>
              <a:t>Both Indirect and Direct Costs can be documented</a:t>
            </a:r>
          </a:p>
          <a:p>
            <a:endParaRPr lang="en-US" sz="2400" dirty="0"/>
          </a:p>
        </p:txBody>
      </p:sp>
    </p:spTree>
    <p:extLst>
      <p:ext uri="{BB962C8B-B14F-4D97-AF65-F5344CB8AC3E}">
        <p14:creationId xmlns:p14="http://schemas.microsoft.com/office/powerpoint/2010/main" val="2636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73062" y="921623"/>
            <a:ext cx="8364537" cy="658812"/>
          </a:xfrm>
        </p:spPr>
        <p:txBody>
          <a:bodyPr/>
          <a:lstStyle/>
          <a:p>
            <a:r>
              <a:rPr lang="en-US" altLang="en-US" dirty="0" smtClean="0"/>
              <a:t>Time Limits/Time Extensions, Cat Z</a:t>
            </a:r>
            <a:endParaRPr lang="en-US" altLang="en-US" dirty="0"/>
          </a:p>
        </p:txBody>
      </p:sp>
      <p:sp>
        <p:nvSpPr>
          <p:cNvPr id="63491" name="Rectangle 3"/>
          <p:cNvSpPr>
            <a:spLocks noGrp="1" noChangeArrowheads="1"/>
          </p:cNvSpPr>
          <p:nvPr>
            <p:ph idx="1"/>
          </p:nvPr>
        </p:nvSpPr>
        <p:spPr>
          <a:xfrm>
            <a:off x="411163" y="1700011"/>
            <a:ext cx="8288337" cy="4894464"/>
          </a:xfrm>
        </p:spPr>
        <p:txBody>
          <a:bodyPr/>
          <a:lstStyle/>
          <a:p>
            <a:r>
              <a:rPr lang="en-US" altLang="en-US" sz="2400" dirty="0" smtClean="0"/>
              <a:t>Category Z PWs work completion date is calculated differently.  A Cat Z PW’s Work Deadline date is whichever of the following occurs first:</a:t>
            </a:r>
          </a:p>
          <a:p>
            <a:pPr lvl="1"/>
            <a:r>
              <a:rPr lang="en-US" altLang="en-US" sz="2000" dirty="0" smtClean="0"/>
              <a:t>180 days after the Applicant completes its last non-management cost PA project</a:t>
            </a:r>
          </a:p>
          <a:p>
            <a:pPr lvl="1"/>
            <a:r>
              <a:rPr lang="en-US" altLang="en-US" sz="2000" b="1" dirty="0" smtClean="0"/>
              <a:t>180 days after the latest performance period of the Applicant’s non-management cost PA projects</a:t>
            </a:r>
          </a:p>
          <a:p>
            <a:pPr lvl="1"/>
            <a:r>
              <a:rPr lang="en-US" altLang="en-US" sz="2000" dirty="0" smtClean="0"/>
              <a:t>Two years from the date of an Emergency Declaration</a:t>
            </a:r>
          </a:p>
          <a:p>
            <a:pPr lvl="1"/>
            <a:r>
              <a:rPr lang="en-US" altLang="en-US" sz="2000" dirty="0" smtClean="0"/>
              <a:t>Eight years from the date of a Major Disaster Declaration</a:t>
            </a:r>
            <a:endParaRPr lang="en-US" altLang="en-US" sz="2400" dirty="0" smtClean="0"/>
          </a:p>
          <a:p>
            <a:r>
              <a:rPr lang="en-US" altLang="en-US" sz="2400" dirty="0" smtClean="0"/>
              <a:t>Time Extension requests can be submitted, but are not typically processed</a:t>
            </a:r>
          </a:p>
          <a:p>
            <a:pPr lvl="1"/>
            <a:r>
              <a:rPr lang="en-US" altLang="en-US" sz="2000" dirty="0" smtClean="0"/>
              <a:t>Request should include the project number, a justification of the need for the extension, supporting documentation, and a proposed date for completion.</a:t>
            </a:r>
            <a:endParaRPr lang="en-US" altLang="en-US" sz="2000" dirty="0"/>
          </a:p>
        </p:txBody>
      </p:sp>
    </p:spTree>
    <p:extLst>
      <p:ext uri="{BB962C8B-B14F-4D97-AF65-F5344CB8AC3E}">
        <p14:creationId xmlns:p14="http://schemas.microsoft.com/office/powerpoint/2010/main" val="144809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3491">
                                            <p:txEl>
                                              <p:pRg st="5" end="5"/>
                                            </p:txEl>
                                          </p:spTgt>
                                        </p:tgtEl>
                                        <p:attrNameLst>
                                          <p:attrName>style.visibility</p:attrName>
                                        </p:attrNameLst>
                                      </p:cBhvr>
                                      <p:to>
                                        <p:strVal val="visible"/>
                                      </p:to>
                                    </p:set>
                                    <p:animEffect transition="in" filter="wipe(down)">
                                      <p:cBhvr>
                                        <p:cTn id="7" dur="580">
                                          <p:stCondLst>
                                            <p:cond delay="0"/>
                                          </p:stCondLst>
                                        </p:cTn>
                                        <p:tgtEl>
                                          <p:spTgt spid="63491">
                                            <p:txEl>
                                              <p:pRg st="5" end="5"/>
                                            </p:txEl>
                                          </p:spTgt>
                                        </p:tgtEl>
                                      </p:cBhvr>
                                    </p:animEffect>
                                    <p:anim calcmode="lin" valueType="num">
                                      <p:cBhvr>
                                        <p:cTn id="8" dur="1822" tmFilter="0,0; 0.14,0.36; 0.43,0.73; 0.71,0.91; 1.0,1.0">
                                          <p:stCondLst>
                                            <p:cond delay="0"/>
                                          </p:stCondLst>
                                        </p:cTn>
                                        <p:tgtEl>
                                          <p:spTgt spid="63491">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3491">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3491">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3491">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3491">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3491">
                                            <p:txEl>
                                              <p:pRg st="5" end="5"/>
                                            </p:txEl>
                                          </p:spTgt>
                                        </p:tgtEl>
                                      </p:cBhvr>
                                      <p:to x="100000" y="60000"/>
                                    </p:animScale>
                                    <p:animScale>
                                      <p:cBhvr>
                                        <p:cTn id="14" dur="166" decel="50000">
                                          <p:stCondLst>
                                            <p:cond delay="676"/>
                                          </p:stCondLst>
                                        </p:cTn>
                                        <p:tgtEl>
                                          <p:spTgt spid="63491">
                                            <p:txEl>
                                              <p:pRg st="5" end="5"/>
                                            </p:txEl>
                                          </p:spTgt>
                                        </p:tgtEl>
                                      </p:cBhvr>
                                      <p:to x="100000" y="100000"/>
                                    </p:animScale>
                                    <p:animScale>
                                      <p:cBhvr>
                                        <p:cTn id="15" dur="26">
                                          <p:stCondLst>
                                            <p:cond delay="1312"/>
                                          </p:stCondLst>
                                        </p:cTn>
                                        <p:tgtEl>
                                          <p:spTgt spid="63491">
                                            <p:txEl>
                                              <p:pRg st="5" end="5"/>
                                            </p:txEl>
                                          </p:spTgt>
                                        </p:tgtEl>
                                      </p:cBhvr>
                                      <p:to x="100000" y="80000"/>
                                    </p:animScale>
                                    <p:animScale>
                                      <p:cBhvr>
                                        <p:cTn id="16" dur="166" decel="50000">
                                          <p:stCondLst>
                                            <p:cond delay="1338"/>
                                          </p:stCondLst>
                                        </p:cTn>
                                        <p:tgtEl>
                                          <p:spTgt spid="63491">
                                            <p:txEl>
                                              <p:pRg st="5" end="5"/>
                                            </p:txEl>
                                          </p:spTgt>
                                        </p:tgtEl>
                                      </p:cBhvr>
                                      <p:to x="100000" y="100000"/>
                                    </p:animScale>
                                    <p:animScale>
                                      <p:cBhvr>
                                        <p:cTn id="17" dur="26">
                                          <p:stCondLst>
                                            <p:cond delay="1642"/>
                                          </p:stCondLst>
                                        </p:cTn>
                                        <p:tgtEl>
                                          <p:spTgt spid="63491">
                                            <p:txEl>
                                              <p:pRg st="5" end="5"/>
                                            </p:txEl>
                                          </p:spTgt>
                                        </p:tgtEl>
                                      </p:cBhvr>
                                      <p:to x="100000" y="90000"/>
                                    </p:animScale>
                                    <p:animScale>
                                      <p:cBhvr>
                                        <p:cTn id="18" dur="166" decel="50000">
                                          <p:stCondLst>
                                            <p:cond delay="1668"/>
                                          </p:stCondLst>
                                        </p:cTn>
                                        <p:tgtEl>
                                          <p:spTgt spid="63491">
                                            <p:txEl>
                                              <p:pRg st="5" end="5"/>
                                            </p:txEl>
                                          </p:spTgt>
                                        </p:tgtEl>
                                      </p:cBhvr>
                                      <p:to x="100000" y="100000"/>
                                    </p:animScale>
                                    <p:animScale>
                                      <p:cBhvr>
                                        <p:cTn id="19" dur="26">
                                          <p:stCondLst>
                                            <p:cond delay="1808"/>
                                          </p:stCondLst>
                                        </p:cTn>
                                        <p:tgtEl>
                                          <p:spTgt spid="63491">
                                            <p:txEl>
                                              <p:pRg st="5" end="5"/>
                                            </p:txEl>
                                          </p:spTgt>
                                        </p:tgtEl>
                                      </p:cBhvr>
                                      <p:to x="100000" y="95000"/>
                                    </p:animScale>
                                    <p:animScale>
                                      <p:cBhvr>
                                        <p:cTn id="20" dur="166" decel="50000">
                                          <p:stCondLst>
                                            <p:cond delay="1834"/>
                                          </p:stCondLst>
                                        </p:cTn>
                                        <p:tgtEl>
                                          <p:spTgt spid="63491">
                                            <p:txEl>
                                              <p:pRg st="5" end="5"/>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3491">
                                            <p:txEl>
                                              <p:pRg st="6" end="6"/>
                                            </p:txEl>
                                          </p:spTgt>
                                        </p:tgtEl>
                                        <p:attrNameLst>
                                          <p:attrName>style.visibility</p:attrName>
                                        </p:attrNameLst>
                                      </p:cBhvr>
                                      <p:to>
                                        <p:strVal val="visible"/>
                                      </p:to>
                                    </p:set>
                                    <p:animEffect transition="in" filter="wipe(down)">
                                      <p:cBhvr>
                                        <p:cTn id="23" dur="580">
                                          <p:stCondLst>
                                            <p:cond delay="0"/>
                                          </p:stCondLst>
                                        </p:cTn>
                                        <p:tgtEl>
                                          <p:spTgt spid="63491">
                                            <p:txEl>
                                              <p:pRg st="6" end="6"/>
                                            </p:txEl>
                                          </p:spTgt>
                                        </p:tgtEl>
                                      </p:cBhvr>
                                    </p:animEffect>
                                    <p:anim calcmode="lin" valueType="num">
                                      <p:cBhvr>
                                        <p:cTn id="24" dur="1822" tmFilter="0,0; 0.14,0.36; 0.43,0.73; 0.71,0.91; 1.0,1.0">
                                          <p:stCondLst>
                                            <p:cond delay="0"/>
                                          </p:stCondLst>
                                        </p:cTn>
                                        <p:tgtEl>
                                          <p:spTgt spid="63491">
                                            <p:txEl>
                                              <p:pRg st="6" end="6"/>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3491">
                                            <p:txEl>
                                              <p:pRg st="6" end="6"/>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3491">
                                            <p:txEl>
                                              <p:pRg st="6" end="6"/>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3491">
                                            <p:txEl>
                                              <p:pRg st="6" end="6"/>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3491">
                                            <p:txEl>
                                              <p:pRg st="6" end="6"/>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3491">
                                            <p:txEl>
                                              <p:pRg st="6" end="6"/>
                                            </p:txEl>
                                          </p:spTgt>
                                        </p:tgtEl>
                                      </p:cBhvr>
                                      <p:to x="100000" y="60000"/>
                                    </p:animScale>
                                    <p:animScale>
                                      <p:cBhvr>
                                        <p:cTn id="30" dur="166" decel="50000">
                                          <p:stCondLst>
                                            <p:cond delay="676"/>
                                          </p:stCondLst>
                                        </p:cTn>
                                        <p:tgtEl>
                                          <p:spTgt spid="63491">
                                            <p:txEl>
                                              <p:pRg st="6" end="6"/>
                                            </p:txEl>
                                          </p:spTgt>
                                        </p:tgtEl>
                                      </p:cBhvr>
                                      <p:to x="100000" y="100000"/>
                                    </p:animScale>
                                    <p:animScale>
                                      <p:cBhvr>
                                        <p:cTn id="31" dur="26">
                                          <p:stCondLst>
                                            <p:cond delay="1312"/>
                                          </p:stCondLst>
                                        </p:cTn>
                                        <p:tgtEl>
                                          <p:spTgt spid="63491">
                                            <p:txEl>
                                              <p:pRg st="6" end="6"/>
                                            </p:txEl>
                                          </p:spTgt>
                                        </p:tgtEl>
                                      </p:cBhvr>
                                      <p:to x="100000" y="80000"/>
                                    </p:animScale>
                                    <p:animScale>
                                      <p:cBhvr>
                                        <p:cTn id="32" dur="166" decel="50000">
                                          <p:stCondLst>
                                            <p:cond delay="1338"/>
                                          </p:stCondLst>
                                        </p:cTn>
                                        <p:tgtEl>
                                          <p:spTgt spid="63491">
                                            <p:txEl>
                                              <p:pRg st="6" end="6"/>
                                            </p:txEl>
                                          </p:spTgt>
                                        </p:tgtEl>
                                      </p:cBhvr>
                                      <p:to x="100000" y="100000"/>
                                    </p:animScale>
                                    <p:animScale>
                                      <p:cBhvr>
                                        <p:cTn id="33" dur="26">
                                          <p:stCondLst>
                                            <p:cond delay="1642"/>
                                          </p:stCondLst>
                                        </p:cTn>
                                        <p:tgtEl>
                                          <p:spTgt spid="63491">
                                            <p:txEl>
                                              <p:pRg st="6" end="6"/>
                                            </p:txEl>
                                          </p:spTgt>
                                        </p:tgtEl>
                                      </p:cBhvr>
                                      <p:to x="100000" y="90000"/>
                                    </p:animScale>
                                    <p:animScale>
                                      <p:cBhvr>
                                        <p:cTn id="34" dur="166" decel="50000">
                                          <p:stCondLst>
                                            <p:cond delay="1668"/>
                                          </p:stCondLst>
                                        </p:cTn>
                                        <p:tgtEl>
                                          <p:spTgt spid="63491">
                                            <p:txEl>
                                              <p:pRg st="6" end="6"/>
                                            </p:txEl>
                                          </p:spTgt>
                                        </p:tgtEl>
                                      </p:cBhvr>
                                      <p:to x="100000" y="100000"/>
                                    </p:animScale>
                                    <p:animScale>
                                      <p:cBhvr>
                                        <p:cTn id="35" dur="26">
                                          <p:stCondLst>
                                            <p:cond delay="1808"/>
                                          </p:stCondLst>
                                        </p:cTn>
                                        <p:tgtEl>
                                          <p:spTgt spid="63491">
                                            <p:txEl>
                                              <p:pRg st="6" end="6"/>
                                            </p:txEl>
                                          </p:spTgt>
                                        </p:tgtEl>
                                      </p:cBhvr>
                                      <p:to x="100000" y="95000"/>
                                    </p:animScale>
                                    <p:animScale>
                                      <p:cBhvr>
                                        <p:cTn id="36" dur="166" decel="50000">
                                          <p:stCondLst>
                                            <p:cond delay="1834"/>
                                          </p:stCondLst>
                                        </p:cTn>
                                        <p:tgtEl>
                                          <p:spTgt spid="63491">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r>
              <a:rPr lang="en-US" sz="2400" dirty="0" smtClean="0"/>
              <a:t>Which of the following </a:t>
            </a:r>
            <a:r>
              <a:rPr lang="en-US" sz="2400" u="sng" dirty="0" smtClean="0"/>
              <a:t>does not </a:t>
            </a:r>
            <a:r>
              <a:rPr lang="en-US" sz="2400" dirty="0" smtClean="0"/>
              <a:t>describe a Category Z Management task?</a:t>
            </a:r>
            <a:endParaRPr lang="en-US" sz="2400" dirty="0"/>
          </a:p>
        </p:txBody>
      </p:sp>
      <p:grpSp>
        <p:nvGrpSpPr>
          <p:cNvPr id="4" name="Group 3"/>
          <p:cNvGrpSpPr/>
          <p:nvPr/>
        </p:nvGrpSpPr>
        <p:grpSpPr>
          <a:xfrm>
            <a:off x="782397" y="2953589"/>
            <a:ext cx="3602869" cy="1190344"/>
            <a:chOff x="693187" y="3278854"/>
            <a:chExt cx="3602869" cy="703386"/>
          </a:xfrm>
        </p:grpSpPr>
        <p:sp>
          <p:nvSpPr>
            <p:cNvPr id="5" name="Flowchart: Terminator 4"/>
            <p:cNvSpPr/>
            <p:nvPr/>
          </p:nvSpPr>
          <p:spPr>
            <a:xfrm>
              <a:off x="1179521" y="3278854"/>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Collected and organized damage photos </a:t>
              </a:r>
              <a:endParaRPr lang="en-US" sz="2000" dirty="0">
                <a:solidFill>
                  <a:schemeClr val="tx1"/>
                </a:solidFill>
              </a:endParaRPr>
            </a:p>
          </p:txBody>
        </p:sp>
        <p:sp>
          <p:nvSpPr>
            <p:cNvPr id="6" name="Oval 5"/>
            <p:cNvSpPr/>
            <p:nvPr/>
          </p:nvSpPr>
          <p:spPr>
            <a:xfrm>
              <a:off x="693187" y="3343782"/>
              <a:ext cx="972665" cy="573530"/>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Y</a:t>
              </a:r>
              <a:endParaRPr lang="en-US" sz="2400" b="1" dirty="0">
                <a:solidFill>
                  <a:schemeClr val="tx1"/>
                </a:solidFill>
              </a:endParaRPr>
            </a:p>
          </p:txBody>
        </p:sp>
      </p:grpSp>
      <p:grpSp>
        <p:nvGrpSpPr>
          <p:cNvPr id="7" name="Group 6"/>
          <p:cNvGrpSpPr/>
          <p:nvPr/>
        </p:nvGrpSpPr>
        <p:grpSpPr>
          <a:xfrm>
            <a:off x="785799" y="4808595"/>
            <a:ext cx="3599465" cy="1190344"/>
            <a:chOff x="696588" y="4632419"/>
            <a:chExt cx="3599465" cy="703386"/>
          </a:xfrm>
        </p:grpSpPr>
        <p:sp>
          <p:nvSpPr>
            <p:cNvPr id="8" name="Flowchart: Terminator 7"/>
            <p:cNvSpPr/>
            <p:nvPr/>
          </p:nvSpPr>
          <p:spPr>
            <a:xfrm>
              <a:off x="1179518" y="463241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Compiled invoices to      submit on </a:t>
              </a:r>
            </a:p>
            <a:p>
              <a:pPr algn="ctr"/>
              <a:r>
                <a:rPr lang="en-US" sz="2000" dirty="0" smtClean="0">
                  <a:solidFill>
                    <a:schemeClr val="tx1"/>
                  </a:solidFill>
                </a:rPr>
                <a:t>PW 75 RRF 4</a:t>
              </a:r>
              <a:endParaRPr lang="en-US" sz="2000" dirty="0">
                <a:solidFill>
                  <a:schemeClr val="tx1"/>
                </a:solidFill>
              </a:endParaRPr>
            </a:p>
          </p:txBody>
        </p:sp>
        <p:sp>
          <p:nvSpPr>
            <p:cNvPr id="9" name="Oval 8"/>
            <p:cNvSpPr/>
            <p:nvPr/>
          </p:nvSpPr>
          <p:spPr>
            <a:xfrm>
              <a:off x="696588" y="4696601"/>
              <a:ext cx="969264" cy="573530"/>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a:t>
              </a:r>
              <a:endParaRPr lang="en-US" sz="2400" b="1" dirty="0">
                <a:solidFill>
                  <a:schemeClr val="tx1"/>
                </a:solidFill>
              </a:endParaRPr>
            </a:p>
          </p:txBody>
        </p:sp>
      </p:grpSp>
      <p:grpSp>
        <p:nvGrpSpPr>
          <p:cNvPr id="10" name="Group 9"/>
          <p:cNvGrpSpPr/>
          <p:nvPr/>
        </p:nvGrpSpPr>
        <p:grpSpPr>
          <a:xfrm>
            <a:off x="4597245" y="2953589"/>
            <a:ext cx="3749614" cy="1190344"/>
            <a:chOff x="4525056" y="3278854"/>
            <a:chExt cx="3850054" cy="703386"/>
          </a:xfrm>
        </p:grpSpPr>
        <p:sp>
          <p:nvSpPr>
            <p:cNvPr id="11" name="Flowchart: Terminator 10"/>
            <p:cNvSpPr/>
            <p:nvPr/>
          </p:nvSpPr>
          <p:spPr>
            <a:xfrm>
              <a:off x="5173483" y="3278854"/>
              <a:ext cx="3201627"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  Travel costs for PW 2056 site inspection</a:t>
              </a:r>
              <a:endParaRPr lang="en-US" sz="2000" dirty="0">
                <a:solidFill>
                  <a:schemeClr val="tx1"/>
                </a:solidFill>
              </a:endParaRPr>
            </a:p>
          </p:txBody>
        </p:sp>
        <p:sp>
          <p:nvSpPr>
            <p:cNvPr id="12" name="Oval 11"/>
            <p:cNvSpPr/>
            <p:nvPr/>
          </p:nvSpPr>
          <p:spPr>
            <a:xfrm>
              <a:off x="4525056" y="3343782"/>
              <a:ext cx="995227" cy="573530"/>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t>
              </a:r>
            </a:p>
          </p:txBody>
        </p:sp>
      </p:grpSp>
      <p:grpSp>
        <p:nvGrpSpPr>
          <p:cNvPr id="13" name="Group 12"/>
          <p:cNvGrpSpPr/>
          <p:nvPr/>
        </p:nvGrpSpPr>
        <p:grpSpPr>
          <a:xfrm>
            <a:off x="4597247" y="4808595"/>
            <a:ext cx="3749615" cy="1190344"/>
            <a:chOff x="4629957" y="4632419"/>
            <a:chExt cx="3227210" cy="703386"/>
          </a:xfrm>
        </p:grpSpPr>
        <p:sp>
          <p:nvSpPr>
            <p:cNvPr id="14" name="Flowchart: Terminator 13"/>
            <p:cNvSpPr/>
            <p:nvPr/>
          </p:nvSpPr>
          <p:spPr>
            <a:xfrm>
              <a:off x="5173484" y="4632419"/>
              <a:ext cx="2683683"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r>
                <a:rPr lang="en-US" dirty="0">
                  <a:solidFill>
                    <a:schemeClr val="tx1"/>
                  </a:solidFill>
                </a:rPr>
                <a:t>Met with A/E to discuss  additional survey and     </a:t>
              </a:r>
            </a:p>
            <a:p>
              <a:pPr algn="ctr"/>
              <a:r>
                <a:rPr lang="en-US" dirty="0">
                  <a:solidFill>
                    <a:schemeClr val="tx1"/>
                  </a:solidFill>
                </a:rPr>
                <a:t> permitting requirements</a:t>
              </a:r>
            </a:p>
          </p:txBody>
        </p:sp>
        <p:sp>
          <p:nvSpPr>
            <p:cNvPr id="15" name="Oval 14"/>
            <p:cNvSpPr/>
            <p:nvPr/>
          </p:nvSpPr>
          <p:spPr>
            <a:xfrm>
              <a:off x="4629957" y="4696601"/>
              <a:ext cx="873574" cy="573530"/>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a:t>
              </a:r>
            </a:p>
          </p:txBody>
        </p:sp>
      </p:grpSp>
      <p:sp>
        <p:nvSpPr>
          <p:cNvPr id="16" name="Flowchart: Terminator 15"/>
          <p:cNvSpPr/>
          <p:nvPr/>
        </p:nvSpPr>
        <p:spPr>
          <a:xfrm>
            <a:off x="4597245" y="4807333"/>
            <a:ext cx="3796352" cy="1190344"/>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285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en-US" altLang="en-US" smtClean="0"/>
              <a:t>Express Pay System (EPS)</a:t>
            </a:r>
            <a:endParaRPr lang="en-US" altLang="en-US" dirty="0"/>
          </a:p>
        </p:txBody>
      </p:sp>
      <p:sp>
        <p:nvSpPr>
          <p:cNvPr id="11267" name="Rectangle 3"/>
          <p:cNvSpPr>
            <a:spLocks noGrp="1" noRot="1" noChangeArrowheads="1"/>
          </p:cNvSpPr>
          <p:nvPr>
            <p:ph idx="1"/>
          </p:nvPr>
        </p:nvSpPr>
        <p:spPr>
          <a:xfrm>
            <a:off x="411163" y="1820863"/>
            <a:ext cx="8262758" cy="4773612"/>
          </a:xfrm>
        </p:spPr>
        <p:txBody>
          <a:bodyPr/>
          <a:lstStyle/>
          <a:p>
            <a:r>
              <a:rPr lang="en-US" altLang="en-US" sz="2400" dirty="0" smtClean="0"/>
              <a:t>What is the Express Pay System?</a:t>
            </a:r>
          </a:p>
          <a:p>
            <a:pPr lvl="1"/>
            <a:r>
              <a:rPr lang="en-US" altLang="en-US" dirty="0" smtClean="0"/>
              <a:t>A voluntary program that GOHSEP made available to Applicants in 2008 through which GOHSEP reimburses an Applicant very quickly for costs that they have incurred on a Large Project after only a Cursory Review of the submitted documentation, so as to keep the Applicant’s recovery funding flowing</a:t>
            </a:r>
            <a:r>
              <a:rPr lang="en-US" altLang="en-US" dirty="0" smtClean="0"/>
              <a:t>.</a:t>
            </a:r>
          </a:p>
          <a:p>
            <a:pPr lvl="1"/>
            <a:r>
              <a:rPr lang="en-US" altLang="en-US" dirty="0"/>
              <a:t>90% of the RRF is paid through the EPS payment; the remaining 10% is held as retainage </a:t>
            </a:r>
            <a:r>
              <a:rPr lang="en-US" altLang="en-US" dirty="0" smtClean="0"/>
              <a:t>and is released, if owed, upon approval of the RRF </a:t>
            </a:r>
            <a:endParaRPr lang="en-US" altLang="en-US" dirty="0"/>
          </a:p>
          <a:p>
            <a:pPr lvl="1"/>
            <a:endParaRPr lang="en-US" altLang="en-US" dirty="0" smtClean="0"/>
          </a:p>
          <a:p>
            <a:pPr lvl="1"/>
            <a:endParaRPr lang="en-US" altLang="en-US" dirty="0" smtClean="0"/>
          </a:p>
          <a:p>
            <a:pPr lvl="2"/>
            <a:r>
              <a:rPr lang="en-US" altLang="en-US" sz="2200" dirty="0" smtClean="0"/>
              <a:t>Large Projects only!</a:t>
            </a:r>
          </a:p>
        </p:txBody>
      </p:sp>
    </p:spTree>
    <p:extLst>
      <p:ext uri="{BB962C8B-B14F-4D97-AF65-F5344CB8AC3E}">
        <p14:creationId xmlns:p14="http://schemas.microsoft.com/office/powerpoint/2010/main" val="30397366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animEffect transition="in" filter="circle(in)">
                                      <p:cBhvr>
                                        <p:cTn id="7" dur="2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altLang="en-US" smtClean="0"/>
              <a:t>Express Pay System (EPS)</a:t>
            </a:r>
            <a:endParaRPr lang="en-US" altLang="en-US" dirty="0"/>
          </a:p>
        </p:txBody>
      </p:sp>
      <p:sp>
        <p:nvSpPr>
          <p:cNvPr id="145411" name="Rectangle 3"/>
          <p:cNvSpPr>
            <a:spLocks noGrp="1" noRot="1" noChangeArrowheads="1"/>
          </p:cNvSpPr>
          <p:nvPr>
            <p:ph idx="1"/>
          </p:nvPr>
        </p:nvSpPr>
        <p:spPr>
          <a:xfrm>
            <a:off x="411163" y="1963615"/>
            <a:ext cx="8288337" cy="4630860"/>
          </a:xfrm>
        </p:spPr>
        <p:txBody>
          <a:bodyPr/>
          <a:lstStyle/>
          <a:p>
            <a:r>
              <a:rPr lang="en-US" altLang="en-US" dirty="0" smtClean="0"/>
              <a:t>Why would an Applicant want to enroll in the Express Pay System?</a:t>
            </a:r>
          </a:p>
          <a:p>
            <a:pPr lvl="1"/>
            <a:r>
              <a:rPr lang="en-US" altLang="en-US" dirty="0" smtClean="0"/>
              <a:t>They can receive funding from GOHSEP that they’ve requested within 10-14 business days of their submission of a good </a:t>
            </a:r>
            <a:r>
              <a:rPr lang="en-US" altLang="en-US" dirty="0" smtClean="0"/>
              <a:t>request</a:t>
            </a:r>
            <a:endParaRPr lang="en-US" altLang="en-US" dirty="0" smtClean="0"/>
          </a:p>
        </p:txBody>
      </p:sp>
    </p:spTree>
    <p:extLst>
      <p:ext uri="{BB962C8B-B14F-4D97-AF65-F5344CB8AC3E}">
        <p14:creationId xmlns:p14="http://schemas.microsoft.com/office/powerpoint/2010/main" val="33055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Effect transition="in" filter="fade">
                                      <p:cBhvr>
                                        <p:cTn id="7" dur="500"/>
                                        <p:tgtEl>
                                          <p:spTgt spid="145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r>
              <a:rPr lang="en-US" altLang="en-US" smtClean="0"/>
              <a:t>What is an “RRF”?</a:t>
            </a:r>
            <a:endParaRPr lang="en-US" altLang="en-US" dirty="0"/>
          </a:p>
        </p:txBody>
      </p:sp>
      <p:sp>
        <p:nvSpPr>
          <p:cNvPr id="110595" name="Rectangle 3"/>
          <p:cNvSpPr>
            <a:spLocks noGrp="1" noRot="1" noChangeArrowheads="1"/>
          </p:cNvSpPr>
          <p:nvPr>
            <p:ph idx="1"/>
          </p:nvPr>
        </p:nvSpPr>
        <p:spPr/>
        <p:txBody>
          <a:bodyPr/>
          <a:lstStyle/>
          <a:p>
            <a:r>
              <a:rPr lang="en-US" altLang="en-US" smtClean="0"/>
              <a:t>The Applicant (Sub-grantee) submits a package which notifies the State (Grantee, GOHSEP) that they would like to draw down on funds obligated by FEMA for PA recovery projects.</a:t>
            </a:r>
          </a:p>
          <a:p>
            <a:endParaRPr lang="en-US" altLang="en-US" smtClean="0"/>
          </a:p>
          <a:p>
            <a:r>
              <a:rPr lang="en-US" altLang="en-US" smtClean="0"/>
              <a:t>The Reimbursement Request Form (“RRF”) begins the process of reimbursement to the Applicant.</a:t>
            </a:r>
          </a:p>
          <a:p>
            <a:pPr lvl="1"/>
            <a:r>
              <a:rPr lang="en-US" altLang="en-US" smtClean="0"/>
              <a:t>Supporting documentation (such as bids, contracts, invoices, etc.) must be submitted with the RRF.</a:t>
            </a:r>
          </a:p>
          <a:p>
            <a:endParaRPr lang="en-US" altLang="en-US" dirty="0" smtClean="0"/>
          </a:p>
        </p:txBody>
      </p:sp>
    </p:spTree>
    <p:extLst>
      <p:ext uri="{BB962C8B-B14F-4D97-AF65-F5344CB8AC3E}">
        <p14:creationId xmlns:p14="http://schemas.microsoft.com/office/powerpoint/2010/main" val="15604991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r>
              <a:rPr lang="en-US" altLang="en-US" smtClean="0"/>
              <a:t>Express Pay System (EPS)</a:t>
            </a:r>
            <a:endParaRPr lang="en-US" altLang="en-US" dirty="0"/>
          </a:p>
        </p:txBody>
      </p:sp>
      <p:sp>
        <p:nvSpPr>
          <p:cNvPr id="204803" name="Rectangle 3"/>
          <p:cNvSpPr>
            <a:spLocks noGrp="1" noRot="1" noChangeArrowheads="1"/>
          </p:cNvSpPr>
          <p:nvPr>
            <p:ph idx="1"/>
          </p:nvPr>
        </p:nvSpPr>
        <p:spPr/>
        <p:txBody>
          <a:bodyPr/>
          <a:lstStyle/>
          <a:p>
            <a:r>
              <a:rPr lang="en-US" altLang="en-US" sz="2400" dirty="0" smtClean="0"/>
              <a:t>Applicant uploads Expenses into LAPA, ultimately submitting Reimbursement Request Forms (RRFs) into LAPA</a:t>
            </a:r>
          </a:p>
          <a:p>
            <a:r>
              <a:rPr lang="en-US" altLang="en-US" sz="2400" dirty="0" smtClean="0"/>
              <a:t>RRFs appear in the Cursory Review queue in LAPA</a:t>
            </a:r>
          </a:p>
          <a:p>
            <a:r>
              <a:rPr lang="en-US" altLang="en-US" sz="2400" dirty="0" smtClean="0"/>
              <a:t>PS performs a “Cursory Review” of the submitted Expenses to determine if an Express Pay payment can be issued</a:t>
            </a:r>
          </a:p>
          <a:p>
            <a:r>
              <a:rPr lang="en-US" sz="2400" dirty="0" smtClean="0"/>
              <a:t>If the RRF passes Cursory Review, PS moves the RRF to the Preparer queue, while triggering an Express Pay payment</a:t>
            </a:r>
          </a:p>
          <a:p>
            <a:r>
              <a:rPr lang="en-US" sz="2400" dirty="0" smtClean="0"/>
              <a:t>PS does Detailed Expense Review after EPS Payment has been made</a:t>
            </a:r>
            <a:endParaRPr lang="en-US" sz="2000" dirty="0" smtClean="0"/>
          </a:p>
          <a:p>
            <a:pPr lvl="1"/>
            <a:r>
              <a:rPr lang="en-US" sz="2000" dirty="0" smtClean="0"/>
              <a:t>The amount withheld from the EPS Payment will be paid (if warranted) after the Detailed Expense Review has concluded, or funds will be collected (if warranted).</a:t>
            </a:r>
          </a:p>
          <a:p>
            <a:endParaRPr lang="en-US" altLang="en-US" sz="2400" dirty="0"/>
          </a:p>
        </p:txBody>
      </p:sp>
    </p:spTree>
    <p:extLst>
      <p:ext uri="{BB962C8B-B14F-4D97-AF65-F5344CB8AC3E}">
        <p14:creationId xmlns:p14="http://schemas.microsoft.com/office/powerpoint/2010/main" val="19655557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r>
              <a:rPr lang="en-US" sz="2400" dirty="0" smtClean="0"/>
              <a:t>FEMA has obligated this PW at $1,000,000. The Applicant has submitted an RRF for $1,000,000. What is the maximum potential Express payment the Applicant could receive for this RRF?</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grpSp>
        <p:nvGrpSpPr>
          <p:cNvPr id="4" name="Group 3"/>
          <p:cNvGrpSpPr/>
          <p:nvPr/>
        </p:nvGrpSpPr>
        <p:grpSpPr>
          <a:xfrm>
            <a:off x="919841" y="3429000"/>
            <a:ext cx="3158766" cy="703386"/>
            <a:chOff x="1137290" y="3278854"/>
            <a:chExt cx="3158766" cy="703386"/>
          </a:xfrm>
        </p:grpSpPr>
        <p:sp>
          <p:nvSpPr>
            <p:cNvPr id="5" name="Flowchart: Terminator 4"/>
            <p:cNvSpPr/>
            <p:nvPr/>
          </p:nvSpPr>
          <p:spPr>
            <a:xfrm>
              <a:off x="1179521" y="3278854"/>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75% - $750,000</a:t>
              </a:r>
              <a:endParaRPr lang="en-US" dirty="0">
                <a:solidFill>
                  <a:schemeClr val="tx1"/>
                </a:solidFill>
              </a:endParaRPr>
            </a:p>
          </p:txBody>
        </p:sp>
        <p:sp>
          <p:nvSpPr>
            <p:cNvPr id="6" name="Oval 5"/>
            <p:cNvSpPr/>
            <p:nvPr/>
          </p:nvSpPr>
          <p:spPr>
            <a:xfrm>
              <a:off x="1137290" y="3315079"/>
              <a:ext cx="630936" cy="630936"/>
            </a:xfrm>
            <a:prstGeom prst="ellipse">
              <a:avLst/>
            </a:prstGeom>
            <a:solidFill>
              <a:srgbClr val="94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Y</a:t>
              </a:r>
              <a:endParaRPr lang="en-US" sz="2800" b="1" dirty="0">
                <a:solidFill>
                  <a:schemeClr val="tx1"/>
                </a:solidFill>
              </a:endParaRPr>
            </a:p>
          </p:txBody>
        </p:sp>
      </p:grpSp>
      <p:grpSp>
        <p:nvGrpSpPr>
          <p:cNvPr id="7" name="Group 6"/>
          <p:cNvGrpSpPr/>
          <p:nvPr/>
        </p:nvGrpSpPr>
        <p:grpSpPr>
          <a:xfrm>
            <a:off x="922622" y="4907936"/>
            <a:ext cx="3158765" cy="703386"/>
            <a:chOff x="1137290" y="4632419"/>
            <a:chExt cx="3158765" cy="703386"/>
          </a:xfrm>
        </p:grpSpPr>
        <p:sp>
          <p:nvSpPr>
            <p:cNvPr id="8" name="Flowchart: Terminator 7"/>
            <p:cNvSpPr/>
            <p:nvPr/>
          </p:nvSpPr>
          <p:spPr>
            <a:xfrm>
              <a:off x="1179520" y="463241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90</a:t>
              </a:r>
              <a:r>
                <a:rPr lang="en-US" dirty="0">
                  <a:solidFill>
                    <a:schemeClr val="tx1"/>
                  </a:solidFill>
                </a:rPr>
                <a:t>% </a:t>
              </a:r>
              <a:r>
                <a:rPr lang="en-US" dirty="0" smtClean="0">
                  <a:solidFill>
                    <a:schemeClr val="tx1"/>
                  </a:solidFill>
                </a:rPr>
                <a:t>- $900,000</a:t>
              </a:r>
              <a:endParaRPr lang="en-US" dirty="0">
                <a:solidFill>
                  <a:schemeClr val="tx1"/>
                </a:solidFill>
              </a:endParaRPr>
            </a:p>
          </p:txBody>
        </p:sp>
        <p:sp>
          <p:nvSpPr>
            <p:cNvPr id="9" name="Oval 8"/>
            <p:cNvSpPr/>
            <p:nvPr/>
          </p:nvSpPr>
          <p:spPr>
            <a:xfrm>
              <a:off x="1137290" y="4668644"/>
              <a:ext cx="630936" cy="630936"/>
            </a:xfrm>
            <a:prstGeom prst="ellipse">
              <a:avLst/>
            </a:prstGeom>
            <a:solidFill>
              <a:srgbClr val="C2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a:t>
              </a:r>
              <a:endParaRPr lang="en-US" sz="2800" b="1" dirty="0">
                <a:solidFill>
                  <a:schemeClr val="tx1"/>
                </a:solidFill>
              </a:endParaRPr>
            </a:p>
          </p:txBody>
        </p:sp>
      </p:grpSp>
      <p:grpSp>
        <p:nvGrpSpPr>
          <p:cNvPr id="10" name="Group 9"/>
          <p:cNvGrpSpPr/>
          <p:nvPr/>
        </p:nvGrpSpPr>
        <p:grpSpPr>
          <a:xfrm>
            <a:off x="5043628" y="3429000"/>
            <a:ext cx="3181463" cy="703386"/>
            <a:chOff x="5043628" y="3242629"/>
            <a:chExt cx="3181463" cy="703386"/>
          </a:xfrm>
        </p:grpSpPr>
        <p:sp>
          <p:nvSpPr>
            <p:cNvPr id="11" name="Flowchart: Terminator 10"/>
            <p:cNvSpPr/>
            <p:nvPr/>
          </p:nvSpPr>
          <p:spPr>
            <a:xfrm>
              <a:off x="5108556" y="324262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80% - $800,000</a:t>
              </a:r>
              <a:endParaRPr lang="en-US" dirty="0">
                <a:solidFill>
                  <a:schemeClr val="tx1"/>
                </a:solidFill>
              </a:endParaRPr>
            </a:p>
          </p:txBody>
        </p:sp>
        <p:sp>
          <p:nvSpPr>
            <p:cNvPr id="12" name="Oval 11"/>
            <p:cNvSpPr/>
            <p:nvPr/>
          </p:nvSpPr>
          <p:spPr>
            <a:xfrm>
              <a:off x="5043628" y="3278854"/>
              <a:ext cx="630936" cy="630936"/>
            </a:xfrm>
            <a:prstGeom prst="ellipse">
              <a:avLst/>
            </a:prstGeom>
            <a:solidFill>
              <a:srgbClr val="DCC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t>
              </a:r>
              <a:endParaRPr lang="en-US" b="1" dirty="0">
                <a:solidFill>
                  <a:schemeClr val="tx1"/>
                </a:solidFill>
              </a:endParaRPr>
            </a:p>
          </p:txBody>
        </p:sp>
      </p:grpSp>
      <p:grpSp>
        <p:nvGrpSpPr>
          <p:cNvPr id="13" name="Group 12"/>
          <p:cNvGrpSpPr/>
          <p:nvPr/>
        </p:nvGrpSpPr>
        <p:grpSpPr>
          <a:xfrm>
            <a:off x="5043628" y="4909799"/>
            <a:ext cx="3181463" cy="703386"/>
            <a:chOff x="5108556" y="4632419"/>
            <a:chExt cx="3181463" cy="703386"/>
          </a:xfrm>
        </p:grpSpPr>
        <p:sp>
          <p:nvSpPr>
            <p:cNvPr id="14" name="Flowchart: Terminator 13"/>
            <p:cNvSpPr/>
            <p:nvPr/>
          </p:nvSpPr>
          <p:spPr>
            <a:xfrm>
              <a:off x="5173484" y="4632419"/>
              <a:ext cx="3116535" cy="703386"/>
            </a:xfrm>
            <a:prstGeom prst="flowChartTermina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100</a:t>
              </a:r>
              <a:r>
                <a:rPr lang="en-US" sz="2000" dirty="0">
                  <a:solidFill>
                    <a:schemeClr val="tx1"/>
                  </a:solidFill>
                </a:rPr>
                <a:t>% </a:t>
              </a:r>
              <a:r>
                <a:rPr lang="en-US" sz="2000" dirty="0" smtClean="0">
                  <a:solidFill>
                    <a:schemeClr val="tx1"/>
                  </a:solidFill>
                </a:rPr>
                <a:t>- $1,000,000</a:t>
              </a:r>
              <a:endParaRPr lang="en-US" sz="2000" dirty="0">
                <a:solidFill>
                  <a:schemeClr val="tx1"/>
                </a:solidFill>
              </a:endParaRPr>
            </a:p>
          </p:txBody>
        </p:sp>
        <p:sp>
          <p:nvSpPr>
            <p:cNvPr id="15" name="Oval 14"/>
            <p:cNvSpPr/>
            <p:nvPr/>
          </p:nvSpPr>
          <p:spPr>
            <a:xfrm>
              <a:off x="5108556" y="4666781"/>
              <a:ext cx="630936" cy="630936"/>
            </a:xfrm>
            <a:prstGeom prst="ellipse">
              <a:avLst/>
            </a:prstGeom>
            <a:solidFill>
              <a:srgbClr val="337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a:t>
              </a:r>
            </a:p>
          </p:txBody>
        </p:sp>
      </p:grpSp>
      <p:sp>
        <p:nvSpPr>
          <p:cNvPr id="16" name="Flowchart: Terminator 15"/>
          <p:cNvSpPr/>
          <p:nvPr/>
        </p:nvSpPr>
        <p:spPr>
          <a:xfrm>
            <a:off x="919842" y="4907936"/>
            <a:ext cx="3158766" cy="703386"/>
          </a:xfrm>
          <a:prstGeom prst="flowChartTerminator">
            <a:avLst/>
          </a:prstGeom>
          <a:solidFill>
            <a:srgbClr val="86D44C">
              <a:alpha val="40000"/>
            </a:srgbClr>
          </a:solidFill>
          <a:ln w="57150">
            <a:solidFill>
              <a:srgbClr val="86D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25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720" y="1923515"/>
            <a:ext cx="6570459" cy="4820717"/>
          </a:xfrm>
          <a:prstGeom prst="rect">
            <a:avLst/>
          </a:prstGeom>
        </p:spPr>
      </p:pic>
      <p:sp>
        <p:nvSpPr>
          <p:cNvPr id="277508" name="Title 1"/>
          <p:cNvSpPr>
            <a:spLocks noGrp="1"/>
          </p:cNvSpPr>
          <p:nvPr>
            <p:ph type="title"/>
          </p:nvPr>
        </p:nvSpPr>
        <p:spPr>
          <a:xfrm>
            <a:off x="76200" y="1036638"/>
            <a:ext cx="9074150" cy="746125"/>
          </a:xfrm>
        </p:spPr>
        <p:txBody>
          <a:bodyPr/>
          <a:lstStyle/>
          <a:p>
            <a:pPr eaLnBrk="1" hangingPunct="1"/>
            <a:r>
              <a:rPr lang="en-US" altLang="en-US" sz="3600" smtClean="0"/>
              <a:t>The Express Pay Process</a:t>
            </a:r>
            <a:br>
              <a:rPr lang="en-US" altLang="en-US" sz="3600" smtClean="0"/>
            </a:br>
            <a:r>
              <a:rPr lang="en-US" altLang="en-US" sz="3600" smtClean="0"/>
              <a:t>and Detailed Review Process</a:t>
            </a:r>
          </a:p>
        </p:txBody>
      </p:sp>
      <p:sp>
        <p:nvSpPr>
          <p:cNvPr id="10" name="Text Placeholder 9"/>
          <p:cNvSpPr>
            <a:spLocks noGrp="1"/>
          </p:cNvSpPr>
          <p:nvPr>
            <p:ph idx="1"/>
          </p:nvPr>
        </p:nvSpPr>
        <p:spPr>
          <a:xfrm>
            <a:off x="6129393" y="4540915"/>
            <a:ext cx="2747963" cy="919163"/>
          </a:xfrm>
        </p:spPr>
        <p:txBody>
          <a:bodyPr/>
          <a:lstStyle/>
          <a:p>
            <a:pPr marL="738188" lvl="1" indent="0" eaLnBrk="1" hangingPunct="1">
              <a:buFont typeface="Arial" panose="020B0604020202020204" pitchFamily="34" charset="0"/>
              <a:buNone/>
            </a:pPr>
            <a:r>
              <a:rPr lang="en-US" altLang="en-US" sz="1800" dirty="0" smtClean="0"/>
              <a:t>RRF is reviewed through all other Detailed Expense Review steps.</a:t>
            </a:r>
          </a:p>
        </p:txBody>
      </p:sp>
      <p:sp>
        <p:nvSpPr>
          <p:cNvPr id="8" name="Text Placeholder 9"/>
          <p:cNvSpPr txBox="1">
            <a:spLocks/>
          </p:cNvSpPr>
          <p:nvPr/>
        </p:nvSpPr>
        <p:spPr bwMode="auto">
          <a:xfrm>
            <a:off x="6129394" y="5821908"/>
            <a:ext cx="31369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lnSpc>
                <a:spcPct val="90000"/>
              </a:lnSpc>
              <a:spcBef>
                <a:spcPts val="1000"/>
              </a:spcBef>
              <a:buClr>
                <a:srgbClr val="425475"/>
              </a:buClr>
              <a:buFont typeface="Wingdings" panose="05000000000000000000" pitchFamily="2" charset="2"/>
              <a:buChar char="§"/>
              <a:tabLst>
                <a:tab pos="855663" algn="l"/>
                <a:tab pos="1081088" algn="l"/>
              </a:tabLst>
              <a:defRPr sz="2800">
                <a:solidFill>
                  <a:schemeClr val="tx1"/>
                </a:solidFill>
                <a:latin typeface="Calibri" panose="020F0502020204030204" pitchFamily="34" charset="0"/>
              </a:defRPr>
            </a:lvl1pPr>
            <a:lvl2pPr marL="738188">
              <a:lnSpc>
                <a:spcPct val="90000"/>
              </a:lnSpc>
              <a:spcBef>
                <a:spcPts val="500"/>
              </a:spcBef>
              <a:buClr>
                <a:srgbClr val="FFC000"/>
              </a:buClr>
              <a:buSzPct val="68000"/>
              <a:buFont typeface="Arial" panose="020B0604020202020204" pitchFamily="34" charset="0"/>
              <a:buChar char="►"/>
              <a:tabLst>
                <a:tab pos="855663" algn="l"/>
                <a:tab pos="1081088" algn="l"/>
              </a:tabLst>
              <a:defRPr sz="2400">
                <a:solidFill>
                  <a:schemeClr val="tx1"/>
                </a:solidFill>
                <a:latin typeface="Calibri" panose="020F0502020204030204" pitchFamily="34" charset="0"/>
              </a:defRPr>
            </a:lvl2pPr>
            <a:lvl3pPr marL="854075" indent="-233363">
              <a:lnSpc>
                <a:spcPct val="90000"/>
              </a:lnSpc>
              <a:spcBef>
                <a:spcPts val="500"/>
              </a:spcBef>
              <a:buClr>
                <a:srgbClr val="AFABAB"/>
              </a:buClr>
              <a:buSzPct val="88000"/>
              <a:buFont typeface="Calibri" panose="020F0502020204030204" pitchFamily="34" charset="0"/>
              <a:buChar char="●"/>
              <a:tabLst>
                <a:tab pos="855663" algn="l"/>
                <a:tab pos="1081088" algn="l"/>
              </a:tabLst>
              <a:defRPr sz="2000">
                <a:solidFill>
                  <a:schemeClr val="tx1"/>
                </a:solidFill>
                <a:latin typeface="Calibri" panose="020F0502020204030204" pitchFamily="34" charset="0"/>
              </a:defRPr>
            </a:lvl3pPr>
            <a:lvl4pPr marL="1147763" indent="-231775">
              <a:lnSpc>
                <a:spcPct val="90000"/>
              </a:lnSpc>
              <a:spcBef>
                <a:spcPts val="500"/>
              </a:spcBef>
              <a:buClr>
                <a:srgbClr val="FFC000"/>
              </a:buClr>
              <a:buFont typeface="Wingdings" panose="05000000000000000000" pitchFamily="2" charset="2"/>
              <a:buChar char="ü"/>
              <a:tabLst>
                <a:tab pos="855663" algn="l"/>
                <a:tab pos="1081088" algn="l"/>
              </a:tabLst>
              <a:defRPr>
                <a:solidFill>
                  <a:schemeClr val="tx1"/>
                </a:solidFill>
                <a:latin typeface="Calibri" panose="020F0502020204030204" pitchFamily="34" charset="0"/>
              </a:defRPr>
            </a:lvl4pPr>
            <a:lvl5pPr marL="1435100" indent="-228600">
              <a:lnSpc>
                <a:spcPct val="90000"/>
              </a:lnSpc>
              <a:spcBef>
                <a:spcPts val="500"/>
              </a:spcBef>
              <a:buClr>
                <a:srgbClr val="203864"/>
              </a:buClr>
              <a:buFont typeface="Calibri" panose="020F0502020204030204" pitchFamily="34" charset="0"/>
              <a:buChar char="̶"/>
              <a:tabLst>
                <a:tab pos="855663" algn="l"/>
                <a:tab pos="1081088" algn="l"/>
              </a:tabLst>
              <a:defRPr>
                <a:solidFill>
                  <a:schemeClr val="tx1"/>
                </a:solidFill>
                <a:latin typeface="Calibri" panose="020F0502020204030204" pitchFamily="34" charset="0"/>
              </a:defRPr>
            </a:lvl5pPr>
            <a:lvl6pPr marL="1892300" indent="-228600" eaLnBrk="0" fontAlgn="base" hangingPunct="0">
              <a:lnSpc>
                <a:spcPct val="90000"/>
              </a:lnSpc>
              <a:spcBef>
                <a:spcPts val="500"/>
              </a:spcBef>
              <a:spcAft>
                <a:spcPct val="0"/>
              </a:spcAft>
              <a:buClr>
                <a:srgbClr val="203864"/>
              </a:buClr>
              <a:buFont typeface="Calibri" panose="020F0502020204030204" pitchFamily="34" charset="0"/>
              <a:buChar char="̶"/>
              <a:tabLst>
                <a:tab pos="855663" algn="l"/>
                <a:tab pos="1081088" algn="l"/>
              </a:tabLst>
              <a:defRPr>
                <a:solidFill>
                  <a:schemeClr val="tx1"/>
                </a:solidFill>
                <a:latin typeface="Calibri" panose="020F0502020204030204" pitchFamily="34" charset="0"/>
              </a:defRPr>
            </a:lvl6pPr>
            <a:lvl7pPr marL="2349500" indent="-228600" eaLnBrk="0" fontAlgn="base" hangingPunct="0">
              <a:lnSpc>
                <a:spcPct val="90000"/>
              </a:lnSpc>
              <a:spcBef>
                <a:spcPts val="500"/>
              </a:spcBef>
              <a:spcAft>
                <a:spcPct val="0"/>
              </a:spcAft>
              <a:buClr>
                <a:srgbClr val="203864"/>
              </a:buClr>
              <a:buFont typeface="Calibri" panose="020F0502020204030204" pitchFamily="34" charset="0"/>
              <a:buChar char="̶"/>
              <a:tabLst>
                <a:tab pos="855663" algn="l"/>
                <a:tab pos="1081088" algn="l"/>
              </a:tabLst>
              <a:defRPr>
                <a:solidFill>
                  <a:schemeClr val="tx1"/>
                </a:solidFill>
                <a:latin typeface="Calibri" panose="020F0502020204030204" pitchFamily="34" charset="0"/>
              </a:defRPr>
            </a:lvl7pPr>
            <a:lvl8pPr marL="2806700" indent="-228600" eaLnBrk="0" fontAlgn="base" hangingPunct="0">
              <a:lnSpc>
                <a:spcPct val="90000"/>
              </a:lnSpc>
              <a:spcBef>
                <a:spcPts val="500"/>
              </a:spcBef>
              <a:spcAft>
                <a:spcPct val="0"/>
              </a:spcAft>
              <a:buClr>
                <a:srgbClr val="203864"/>
              </a:buClr>
              <a:buFont typeface="Calibri" panose="020F0502020204030204" pitchFamily="34" charset="0"/>
              <a:buChar char="̶"/>
              <a:tabLst>
                <a:tab pos="855663" algn="l"/>
                <a:tab pos="1081088" algn="l"/>
              </a:tabLst>
              <a:defRPr>
                <a:solidFill>
                  <a:schemeClr val="tx1"/>
                </a:solidFill>
                <a:latin typeface="Calibri" panose="020F0502020204030204" pitchFamily="34" charset="0"/>
              </a:defRPr>
            </a:lvl8pPr>
            <a:lvl9pPr marL="3263900" indent="-228600" eaLnBrk="0" fontAlgn="base" hangingPunct="0">
              <a:lnSpc>
                <a:spcPct val="90000"/>
              </a:lnSpc>
              <a:spcBef>
                <a:spcPts val="500"/>
              </a:spcBef>
              <a:spcAft>
                <a:spcPct val="0"/>
              </a:spcAft>
              <a:buClr>
                <a:srgbClr val="203864"/>
              </a:buClr>
              <a:buFont typeface="Calibri" panose="020F0502020204030204" pitchFamily="34" charset="0"/>
              <a:buChar char="̶"/>
              <a:tabLst>
                <a:tab pos="855663" algn="l"/>
                <a:tab pos="1081088" algn="l"/>
              </a:tabLst>
              <a:defRPr>
                <a:solidFill>
                  <a:schemeClr val="tx1"/>
                </a:solidFill>
                <a:latin typeface="Calibri" panose="020F0502020204030204" pitchFamily="34" charset="0"/>
              </a:defRPr>
            </a:lvl9pPr>
          </a:lstStyle>
          <a:p>
            <a:pPr lvl="1" eaLnBrk="1" hangingPunct="1">
              <a:lnSpc>
                <a:spcPct val="100000"/>
              </a:lnSpc>
              <a:spcBef>
                <a:spcPct val="20000"/>
              </a:spcBef>
              <a:buSzPct val="56000"/>
              <a:buFont typeface="Arial" panose="020B0604020202020204" pitchFamily="34" charset="0"/>
              <a:buNone/>
            </a:pPr>
            <a:r>
              <a:rPr lang="en-US" altLang="en-US" sz="1600" dirty="0"/>
              <a:t>RRF is Approved and the Approved Amount is paid, if due.</a:t>
            </a:r>
          </a:p>
        </p:txBody>
      </p:sp>
      <p:sp>
        <p:nvSpPr>
          <p:cNvPr id="4" name="Right Brace 3"/>
          <p:cNvSpPr/>
          <p:nvPr/>
        </p:nvSpPr>
        <p:spPr>
          <a:xfrm>
            <a:off x="6455319" y="4344736"/>
            <a:ext cx="474663" cy="1582987"/>
          </a:xfrm>
          <a:prstGeom prst="rightBrace">
            <a:avLst>
              <a:gd name="adj1" fmla="val 12872"/>
              <a:gd name="adj2" fmla="val 5168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2" name="Rectangle 11"/>
          <p:cNvSpPr/>
          <p:nvPr/>
        </p:nvSpPr>
        <p:spPr>
          <a:xfrm>
            <a:off x="122192" y="4333873"/>
            <a:ext cx="6413836" cy="1593850"/>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b="1" dirty="0">
              <a:ln w="18000">
                <a:solidFill>
                  <a:srgbClr val="FFFF00"/>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122192" y="6016097"/>
            <a:ext cx="6413836" cy="474663"/>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b="1" dirty="0">
              <a:ln w="18000">
                <a:solidFill>
                  <a:srgbClr val="FFFF00"/>
                </a:solidFill>
                <a:prstDash val="solid"/>
                <a:miter lim="800000"/>
              </a:ln>
              <a:noFill/>
              <a:effectLst>
                <a:outerShdw blurRad="25500" dist="23000" dir="7020000" algn="tl">
                  <a:srgbClr val="000000">
                    <a:alpha val="50000"/>
                  </a:srgbClr>
                </a:outerShdw>
              </a:effectLst>
            </a:endParaRPr>
          </a:p>
        </p:txBody>
      </p:sp>
      <p:sp>
        <p:nvSpPr>
          <p:cNvPr id="9" name="Rectangle 8"/>
          <p:cNvSpPr/>
          <p:nvPr/>
        </p:nvSpPr>
        <p:spPr>
          <a:xfrm>
            <a:off x="122192" y="1997869"/>
            <a:ext cx="6413836" cy="1113631"/>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b="1" dirty="0">
              <a:ln w="18000">
                <a:solidFill>
                  <a:srgbClr val="FFFF00"/>
                </a:solidFill>
                <a:prstDash val="solid"/>
                <a:miter lim="800000"/>
              </a:ln>
              <a:noFill/>
              <a:effectLst>
                <a:outerShdw blurRad="25500" dist="23000" dir="7020000" algn="tl">
                  <a:srgbClr val="000000">
                    <a:alpha val="50000"/>
                  </a:srgbClr>
                </a:outerShdw>
              </a:effectLst>
            </a:endParaRPr>
          </a:p>
        </p:txBody>
      </p:sp>
      <p:sp>
        <p:nvSpPr>
          <p:cNvPr id="2" name="TextBox 1"/>
          <p:cNvSpPr txBox="1">
            <a:spLocks noChangeArrowheads="1"/>
          </p:cNvSpPr>
          <p:nvPr/>
        </p:nvSpPr>
        <p:spPr bwMode="auto">
          <a:xfrm>
            <a:off x="6626179" y="1904822"/>
            <a:ext cx="2306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RRF is created by A</a:t>
            </a:r>
            <a:r>
              <a:rPr lang="en-US" altLang="en-US" dirty="0">
                <a:solidFill>
                  <a:srgbClr val="000000"/>
                </a:solidFill>
              </a:rPr>
              <a:t>pplic</a:t>
            </a:r>
            <a:r>
              <a:rPr lang="en-US" altLang="en-US" dirty="0"/>
              <a:t>ant, and PS completes Cursory Review.</a:t>
            </a:r>
          </a:p>
        </p:txBody>
      </p:sp>
      <p:sp>
        <p:nvSpPr>
          <p:cNvPr id="11" name="Rectangle 10"/>
          <p:cNvSpPr/>
          <p:nvPr/>
        </p:nvSpPr>
        <p:spPr>
          <a:xfrm>
            <a:off x="122192" y="3174207"/>
            <a:ext cx="6413836" cy="1083469"/>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b="1" dirty="0">
              <a:ln w="18000">
                <a:solidFill>
                  <a:srgbClr val="FFFF00"/>
                </a:solidFill>
                <a:prstDash val="solid"/>
                <a:miter lim="800000"/>
              </a:ln>
              <a:noFill/>
              <a:effectLst>
                <a:outerShdw blurRad="25500" dist="23000" dir="7020000" algn="tl">
                  <a:srgbClr val="000000">
                    <a:alpha val="50000"/>
                  </a:srgbClr>
                </a:outerShdw>
              </a:effectLst>
            </a:endParaRPr>
          </a:p>
        </p:txBody>
      </p:sp>
      <p:sp>
        <p:nvSpPr>
          <p:cNvPr id="13" name="Right Brace 12"/>
          <p:cNvSpPr/>
          <p:nvPr/>
        </p:nvSpPr>
        <p:spPr>
          <a:xfrm>
            <a:off x="6508330" y="1962553"/>
            <a:ext cx="387350" cy="114127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4" name="Right Brace 13"/>
          <p:cNvSpPr/>
          <p:nvPr/>
        </p:nvSpPr>
        <p:spPr>
          <a:xfrm>
            <a:off x="6494005" y="3140324"/>
            <a:ext cx="387350" cy="110171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3" name="Rectangle 2"/>
          <p:cNvSpPr>
            <a:spLocks noChangeArrowheads="1"/>
          </p:cNvSpPr>
          <p:nvPr/>
        </p:nvSpPr>
        <p:spPr bwMode="auto">
          <a:xfrm>
            <a:off x="6129392" y="3103831"/>
            <a:ext cx="2747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3818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r>
              <a:rPr lang="en-US" altLang="en-US" dirty="0"/>
              <a:t>PS performs their full Detailed Expense Review of the RRF.</a:t>
            </a:r>
          </a:p>
        </p:txBody>
      </p:sp>
      <p:sp>
        <p:nvSpPr>
          <p:cNvPr id="15" name="Right Brace 14"/>
          <p:cNvSpPr/>
          <p:nvPr/>
        </p:nvSpPr>
        <p:spPr>
          <a:xfrm>
            <a:off x="6498975" y="6018079"/>
            <a:ext cx="387350" cy="493045"/>
          </a:xfrm>
          <a:prstGeom prst="rightBrace">
            <a:avLst>
              <a:gd name="adj1" fmla="val 0"/>
              <a:gd name="adj2" fmla="val 48758"/>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381748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8" grpId="0"/>
      <p:bldP spid="4" grpId="0" animBg="1"/>
      <p:bldP spid="12" grpId="0" animBg="1"/>
      <p:bldP spid="6" grpId="0" animBg="1"/>
      <p:bldP spid="9" grpId="0" animBg="1"/>
      <p:bldP spid="2" grpId="0"/>
      <p:bldP spid="11" grpId="0" animBg="1"/>
      <p:bldP spid="13" grpId="0" animBg="1"/>
      <p:bldP spid="14" grpId="0" animBg="1"/>
      <p:bldP spid="3" grpId="0"/>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smtClean="0"/>
              <a:t>Record Retention</a:t>
            </a:r>
            <a:endParaRPr lang="en-US" altLang="en-US" dirty="0"/>
          </a:p>
        </p:txBody>
      </p:sp>
      <p:sp>
        <p:nvSpPr>
          <p:cNvPr id="126979" name="Rectangle 3"/>
          <p:cNvSpPr>
            <a:spLocks noGrp="1" noChangeArrowheads="1"/>
          </p:cNvSpPr>
          <p:nvPr>
            <p:ph sz="half" idx="1"/>
          </p:nvPr>
        </p:nvSpPr>
        <p:spPr>
          <a:xfrm>
            <a:off x="457200" y="1811215"/>
            <a:ext cx="4038600" cy="4703588"/>
          </a:xfrm>
        </p:spPr>
        <p:txBody>
          <a:bodyPr/>
          <a:lstStyle/>
          <a:p>
            <a:r>
              <a:rPr lang="en-US" altLang="en-US" sz="2000" dirty="0" smtClean="0"/>
              <a:t>Applicants must retain documentation for at least 3 years following </a:t>
            </a:r>
            <a:r>
              <a:rPr lang="en-US" altLang="en-US" sz="2000" u="sng" dirty="0" smtClean="0"/>
              <a:t>Disaster, Applicant, or PW Closeout</a:t>
            </a:r>
            <a:r>
              <a:rPr lang="en-US" altLang="en-US" sz="2000" dirty="0" smtClean="0"/>
              <a:t>*</a:t>
            </a:r>
          </a:p>
          <a:p>
            <a:pPr lvl="1"/>
            <a:r>
              <a:rPr lang="en-US" altLang="en-US" sz="1800" dirty="0" smtClean="0"/>
              <a:t>*Depending upon Disaster and guidance in place at that time.</a:t>
            </a:r>
          </a:p>
          <a:p>
            <a:r>
              <a:rPr lang="en-US" altLang="en-US" sz="2000" dirty="0" smtClean="0"/>
              <a:t>All documentation pertaining to a specific project should be filed with that Project Worksheet, examples:</a:t>
            </a:r>
          </a:p>
          <a:p>
            <a:pPr lvl="1"/>
            <a:r>
              <a:rPr lang="en-US" altLang="en-US" sz="1800" dirty="0" smtClean="0"/>
              <a:t>Invoices</a:t>
            </a:r>
          </a:p>
          <a:p>
            <a:pPr lvl="1"/>
            <a:r>
              <a:rPr lang="en-US" altLang="en-US" sz="1800" dirty="0" smtClean="0"/>
              <a:t>Contracts</a:t>
            </a:r>
          </a:p>
          <a:p>
            <a:pPr lvl="1"/>
            <a:r>
              <a:rPr lang="en-US" altLang="en-US" sz="1800" dirty="0" smtClean="0"/>
              <a:t>Proofs of Payment</a:t>
            </a:r>
          </a:p>
          <a:p>
            <a:pPr lvl="1"/>
            <a:r>
              <a:rPr lang="en-US" altLang="en-US" sz="1800" dirty="0" smtClean="0"/>
              <a:t>Insurance Information</a:t>
            </a:r>
          </a:p>
          <a:p>
            <a:r>
              <a:rPr lang="en-US" altLang="en-US" sz="2000" dirty="0" smtClean="0"/>
              <a:t>Electronic files are OK</a:t>
            </a:r>
            <a:endParaRPr lang="en-US" altLang="en-US" sz="2000" dirty="0"/>
          </a:p>
        </p:txBody>
      </p:sp>
      <p:pic>
        <p:nvPicPr>
          <p:cNvPr id="211972" name="Content Placeholder 8" descr="200383309-001.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1062" y="2289969"/>
            <a:ext cx="3952875" cy="3924300"/>
          </a:xfrm>
        </p:spPr>
      </p:pic>
    </p:spTree>
    <p:extLst>
      <p:ext uri="{BB962C8B-B14F-4D97-AF65-F5344CB8AC3E}">
        <p14:creationId xmlns:p14="http://schemas.microsoft.com/office/powerpoint/2010/main" val="4265900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pPr algn="ctr" eaLnBrk="1" hangingPunct="1"/>
            <a:r>
              <a:rPr lang="en-US" altLang="en-US" dirty="0">
                <a:solidFill>
                  <a:srgbClr val="17375E"/>
                </a:solidFill>
              </a:rPr>
              <a:t>Helpful Emails for GOHSEP</a:t>
            </a:r>
          </a:p>
        </p:txBody>
      </p:sp>
      <p:sp>
        <p:nvSpPr>
          <p:cNvPr id="3" name="Content Placeholder 2"/>
          <p:cNvSpPr>
            <a:spLocks noGrp="1"/>
          </p:cNvSpPr>
          <p:nvPr>
            <p:ph idx="1"/>
          </p:nvPr>
        </p:nvSpPr>
        <p:spPr>
          <a:xfrm>
            <a:off x="431800" y="1822450"/>
            <a:ext cx="8229600" cy="4879975"/>
          </a:xfrm>
        </p:spPr>
        <p:txBody>
          <a:bodyPr rtlCol="0">
            <a:normAutofit fontScale="55000" lnSpcReduction="20000"/>
          </a:bodyPr>
          <a:lstStyle/>
          <a:p>
            <a:pPr eaLnBrk="1" fontAlgn="auto" hangingPunct="1">
              <a:spcAft>
                <a:spcPts val="0"/>
              </a:spcAft>
              <a:defRPr/>
            </a:pPr>
            <a:r>
              <a:rPr lang="en-US" dirty="0" smtClean="0">
                <a:solidFill>
                  <a:schemeClr val="tx1">
                    <a:lumMod val="75000"/>
                    <a:lumOff val="25000"/>
                  </a:schemeClr>
                </a:solidFill>
                <a:hlinkClick r:id="rId3"/>
              </a:rPr>
              <a:t>LA.PA@LA.Gov</a:t>
            </a:r>
            <a:r>
              <a:rPr lang="en-US" dirty="0" smtClean="0">
                <a:solidFill>
                  <a:schemeClr val="tx1">
                    <a:lumMod val="75000"/>
                    <a:lumOff val="25000"/>
                  </a:schemeClr>
                </a:solidFill>
              </a:rPr>
              <a:t> </a:t>
            </a:r>
            <a:r>
              <a:rPr lang="en-US" dirty="0">
                <a:solidFill>
                  <a:schemeClr val="tx1">
                    <a:lumMod val="75000"/>
                    <a:lumOff val="25000"/>
                  </a:schemeClr>
                </a:solidFill>
              </a:rPr>
              <a:t>– LouisianaPA.com questions or </a:t>
            </a:r>
            <a:r>
              <a:rPr lang="en-US" dirty="0" smtClean="0">
                <a:solidFill>
                  <a:schemeClr val="tx1">
                    <a:lumMod val="75000"/>
                    <a:lumOff val="25000"/>
                  </a:schemeClr>
                </a:solidFill>
              </a:rPr>
              <a:t>issues</a:t>
            </a:r>
          </a:p>
          <a:p>
            <a:pPr eaLnBrk="1" fontAlgn="auto" hangingPunct="1">
              <a:spcAft>
                <a:spcPts val="0"/>
              </a:spcAft>
              <a:defRPr/>
            </a:pPr>
            <a:endParaRPr lang="en-US" dirty="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hlinkClick r:id="rId4"/>
              </a:rPr>
              <a:t>RPA.Help@LA.Gov</a:t>
            </a:r>
            <a:r>
              <a:rPr lang="en-US" dirty="0">
                <a:solidFill>
                  <a:schemeClr val="tx1">
                    <a:lumMod val="75000"/>
                    <a:lumOff val="25000"/>
                  </a:schemeClr>
                </a:solidFill>
              </a:rPr>
              <a:t> – RPA questions or issues</a:t>
            </a:r>
          </a:p>
          <a:p>
            <a:pPr eaLnBrk="1" fontAlgn="auto" hangingPunct="1">
              <a:spcAft>
                <a:spcPts val="0"/>
              </a:spcAft>
              <a:defRPr/>
            </a:pPr>
            <a:endParaRPr lang="en-US" dirty="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hlinkClick r:id="rId5"/>
              </a:rPr>
              <a:t>MOU.Help@LA.Gov</a:t>
            </a:r>
            <a:r>
              <a:rPr lang="en-US" dirty="0">
                <a:solidFill>
                  <a:schemeClr val="tx1">
                    <a:lumMod val="75000"/>
                    <a:lumOff val="25000"/>
                  </a:schemeClr>
                </a:solidFill>
              </a:rPr>
              <a:t> – MOU questions or issues</a:t>
            </a:r>
          </a:p>
          <a:p>
            <a:pPr eaLnBrk="1" fontAlgn="auto" hangingPunct="1">
              <a:spcAft>
                <a:spcPts val="0"/>
              </a:spcAft>
              <a:defRPr/>
            </a:pPr>
            <a:endParaRPr lang="en-US" dirty="0" smtClean="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hlinkClick r:id="rId6"/>
              </a:rPr>
              <a:t>LAPA.GrantsManagement@LA.Gov</a:t>
            </a:r>
            <a:r>
              <a:rPr lang="en-US" dirty="0">
                <a:solidFill>
                  <a:schemeClr val="tx1">
                    <a:lumMod val="75000"/>
                    <a:lumOff val="25000"/>
                  </a:schemeClr>
                </a:solidFill>
              </a:rPr>
              <a:t> – EPS Opt-Ins, general reimbursement questions</a:t>
            </a:r>
          </a:p>
          <a:p>
            <a:pPr eaLnBrk="1" fontAlgn="auto" hangingPunct="1">
              <a:spcAft>
                <a:spcPts val="0"/>
              </a:spcAft>
              <a:defRPr/>
            </a:pPr>
            <a:endParaRPr lang="en-US" dirty="0" smtClean="0">
              <a:solidFill>
                <a:schemeClr val="tx1">
                  <a:lumMod val="75000"/>
                  <a:lumOff val="25000"/>
                </a:schemeClr>
              </a:solidFill>
              <a:hlinkClick r:id="rId6"/>
            </a:endParaRPr>
          </a:p>
          <a:p>
            <a:pPr eaLnBrk="1" fontAlgn="auto" hangingPunct="1">
              <a:spcAft>
                <a:spcPts val="0"/>
              </a:spcAft>
              <a:defRPr/>
            </a:pPr>
            <a:r>
              <a:rPr lang="en-US" dirty="0" smtClean="0">
                <a:solidFill>
                  <a:schemeClr val="tx1">
                    <a:lumMod val="75000"/>
                    <a:lumOff val="25000"/>
                  </a:schemeClr>
                </a:solidFill>
                <a:hlinkClick r:id="rId6"/>
              </a:rPr>
              <a:t>LapaInsurance@LA.Gov</a:t>
            </a:r>
            <a:r>
              <a:rPr lang="en-US" dirty="0" smtClean="0">
                <a:solidFill>
                  <a:schemeClr val="tx1">
                    <a:lumMod val="75000"/>
                    <a:lumOff val="25000"/>
                  </a:schemeClr>
                </a:solidFill>
              </a:rPr>
              <a:t> </a:t>
            </a:r>
            <a:r>
              <a:rPr lang="en-US" dirty="0">
                <a:solidFill>
                  <a:schemeClr val="tx1">
                    <a:lumMod val="75000"/>
                    <a:lumOff val="25000"/>
                  </a:schemeClr>
                </a:solidFill>
              </a:rPr>
              <a:t>– </a:t>
            </a:r>
            <a:r>
              <a:rPr lang="en-US" dirty="0" smtClean="0">
                <a:solidFill>
                  <a:schemeClr val="tx1">
                    <a:lumMod val="75000"/>
                    <a:lumOff val="25000"/>
                  </a:schemeClr>
                </a:solidFill>
              </a:rPr>
              <a:t>Insurance questions or issues</a:t>
            </a:r>
          </a:p>
          <a:p>
            <a:pPr eaLnBrk="1" fontAlgn="auto" hangingPunct="1">
              <a:spcAft>
                <a:spcPts val="0"/>
              </a:spcAft>
              <a:defRPr/>
            </a:pPr>
            <a:endParaRPr lang="en-US" dirty="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hlinkClick r:id="rId7"/>
              </a:rPr>
              <a:t>Debris.Help@LA.Gov</a:t>
            </a:r>
            <a:r>
              <a:rPr lang="en-US" dirty="0">
                <a:solidFill>
                  <a:schemeClr val="tx1">
                    <a:lumMod val="75000"/>
                    <a:lumOff val="25000"/>
                  </a:schemeClr>
                </a:solidFill>
              </a:rPr>
              <a:t> – Debris questions or issues</a:t>
            </a:r>
          </a:p>
          <a:p>
            <a:pPr eaLnBrk="1" fontAlgn="auto" hangingPunct="1">
              <a:spcAft>
                <a:spcPts val="0"/>
              </a:spcAft>
              <a:defRPr/>
            </a:pPr>
            <a:endParaRPr lang="en-US" dirty="0">
              <a:solidFill>
                <a:schemeClr val="tx1">
                  <a:lumMod val="75000"/>
                  <a:lumOff val="25000"/>
                </a:schemeClr>
              </a:solidFill>
            </a:endParaRPr>
          </a:p>
          <a:p>
            <a:pPr eaLnBrk="1" fontAlgn="auto" hangingPunct="1">
              <a:spcAft>
                <a:spcPts val="0"/>
              </a:spcAft>
              <a:defRPr/>
            </a:pPr>
            <a:r>
              <a:rPr lang="en-US" dirty="0">
                <a:solidFill>
                  <a:schemeClr val="tx1">
                    <a:lumMod val="75000"/>
                    <a:lumOff val="25000"/>
                  </a:schemeClr>
                </a:solidFill>
                <a:hlinkClick r:id="rId8"/>
              </a:rPr>
              <a:t>GOHSEPlegal@LA.Gov</a:t>
            </a:r>
            <a:r>
              <a:rPr lang="en-US" dirty="0">
                <a:solidFill>
                  <a:schemeClr val="tx1">
                    <a:lumMod val="75000"/>
                    <a:lumOff val="25000"/>
                  </a:schemeClr>
                </a:solidFill>
              </a:rPr>
              <a:t> </a:t>
            </a:r>
            <a:r>
              <a:rPr lang="en-US" dirty="0" smtClean="0">
                <a:solidFill>
                  <a:schemeClr val="tx1">
                    <a:lumMod val="75000"/>
                    <a:lumOff val="25000"/>
                  </a:schemeClr>
                </a:solidFill>
              </a:rPr>
              <a:t>– Legal, appeals questions, public information requests</a:t>
            </a:r>
            <a:endParaRPr lang="en-US" dirty="0">
              <a:solidFill>
                <a:schemeClr val="tx1">
                  <a:lumMod val="75000"/>
                  <a:lumOff val="25000"/>
                </a:schemeClr>
              </a:solidFill>
            </a:endParaRPr>
          </a:p>
          <a:p>
            <a:pPr eaLnBrk="1" fontAlgn="auto" hangingPunct="1">
              <a:spcAft>
                <a:spcPts val="0"/>
              </a:spcAft>
              <a:defRPr/>
            </a:pPr>
            <a:endParaRPr lang="en-US" dirty="0">
              <a:solidFill>
                <a:schemeClr val="tx1">
                  <a:lumMod val="75000"/>
                  <a:lumOff val="25000"/>
                </a:schemeClr>
              </a:solidFill>
            </a:endParaRPr>
          </a:p>
          <a:p>
            <a:pPr eaLnBrk="1" fontAlgn="auto" hangingPunct="1">
              <a:spcAft>
                <a:spcPts val="0"/>
              </a:spcAft>
              <a:defRPr/>
            </a:pPr>
            <a:r>
              <a:rPr lang="en-US" dirty="0" smtClean="0">
                <a:solidFill>
                  <a:schemeClr val="tx1">
                    <a:lumMod val="75000"/>
                    <a:lumOff val="25000"/>
                  </a:schemeClr>
                </a:solidFill>
                <a:hlinkClick r:id="rId9"/>
              </a:rPr>
              <a:t>PASALS@LA.Gov</a:t>
            </a:r>
            <a:r>
              <a:rPr lang="en-US" dirty="0" smtClean="0">
                <a:solidFill>
                  <a:schemeClr val="tx1">
                    <a:lumMod val="75000"/>
                    <a:lumOff val="25000"/>
                  </a:schemeClr>
                </a:solidFill>
              </a:rPr>
              <a:t> </a:t>
            </a:r>
            <a:r>
              <a:rPr lang="en-US" dirty="0">
                <a:solidFill>
                  <a:schemeClr val="tx1">
                    <a:lumMod val="75000"/>
                    <a:lumOff val="25000"/>
                  </a:schemeClr>
                </a:solidFill>
              </a:rPr>
              <a:t>–</a:t>
            </a:r>
            <a:r>
              <a:rPr lang="en-US" dirty="0" smtClean="0">
                <a:solidFill>
                  <a:schemeClr val="tx1">
                    <a:lumMod val="75000"/>
                    <a:lumOff val="25000"/>
                  </a:schemeClr>
                </a:solidFill>
              </a:rPr>
              <a:t>SAL, versions, version requests questions or issues</a:t>
            </a:r>
          </a:p>
          <a:p>
            <a:pPr eaLnBrk="1" fontAlgn="auto" hangingPunct="1">
              <a:spcAft>
                <a:spcPts val="0"/>
              </a:spcAft>
              <a:defRPr/>
            </a:pPr>
            <a:endParaRPr lang="en-US" dirty="0">
              <a:solidFill>
                <a:schemeClr val="tx1">
                  <a:lumMod val="75000"/>
                  <a:lumOff val="25000"/>
                </a:schemeClr>
              </a:solidFill>
            </a:endParaRPr>
          </a:p>
          <a:p>
            <a:pPr eaLnBrk="1" fontAlgn="auto" hangingPunct="1">
              <a:spcAft>
                <a:spcPts val="0"/>
              </a:spcAft>
              <a:defRPr/>
            </a:pPr>
            <a:r>
              <a:rPr lang="en-US" dirty="0" smtClean="0">
                <a:solidFill>
                  <a:schemeClr val="tx1">
                    <a:lumMod val="75000"/>
                    <a:lumOff val="25000"/>
                  </a:schemeClr>
                </a:solidFill>
                <a:hlinkClick r:id="rId10"/>
              </a:rPr>
              <a:t>PACloseout@la.gov-</a:t>
            </a:r>
            <a:r>
              <a:rPr lang="en-US" dirty="0" smtClean="0">
                <a:solidFill>
                  <a:schemeClr val="tx1">
                    <a:lumMod val="75000"/>
                    <a:lumOff val="25000"/>
                  </a:schemeClr>
                </a:solidFill>
              </a:rPr>
              <a:t> Closeout questions or issues</a:t>
            </a:r>
            <a:endParaRPr lang="en-US" dirty="0">
              <a:solidFill>
                <a:schemeClr val="tx1">
                  <a:lumMod val="75000"/>
                  <a:lumOff val="25000"/>
                </a:schemeClr>
              </a:solidFill>
            </a:endParaRPr>
          </a:p>
        </p:txBody>
      </p:sp>
    </p:spTree>
    <p:extLst>
      <p:ext uri="{BB962C8B-B14F-4D97-AF65-F5344CB8AC3E}">
        <p14:creationId xmlns:p14="http://schemas.microsoft.com/office/powerpoint/2010/main" val="1712253183"/>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0"/>
            <a:ext cx="7851648" cy="1828800"/>
          </a:xfrm>
        </p:spPr>
        <p:txBody>
          <a:bodyPr>
            <a:normAutofit/>
          </a:bodyPr>
          <a:lstStyle/>
          <a:p>
            <a:pPr algn="ctr"/>
            <a:r>
              <a:rPr lang="en-US" sz="5400" dirty="0" smtClean="0"/>
              <a:t>Thank You!</a:t>
            </a:r>
            <a:endParaRPr lang="en-US" sz="5400" dirty="0"/>
          </a:p>
        </p:txBody>
      </p:sp>
    </p:spTree>
    <p:extLst>
      <p:ext uri="{BB962C8B-B14F-4D97-AF65-F5344CB8AC3E}">
        <p14:creationId xmlns:p14="http://schemas.microsoft.com/office/powerpoint/2010/main" val="370638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dirty="0" smtClean="0"/>
              <a:t>RRF Resources</a:t>
            </a:r>
            <a:endParaRPr lang="en-US" altLang="en-US" dirty="0"/>
          </a:p>
        </p:txBody>
      </p:sp>
      <p:sp>
        <p:nvSpPr>
          <p:cNvPr id="3" name="Content Placeholder 2"/>
          <p:cNvSpPr>
            <a:spLocks noGrp="1"/>
          </p:cNvSpPr>
          <p:nvPr>
            <p:ph idx="1"/>
          </p:nvPr>
        </p:nvSpPr>
        <p:spPr/>
        <p:txBody>
          <a:bodyPr/>
          <a:lstStyle/>
          <a:p>
            <a:r>
              <a:rPr lang="en-US" dirty="0" smtClean="0"/>
              <a:t>RRF Submission Guide</a:t>
            </a:r>
          </a:p>
          <a:p>
            <a:pPr lvl="1"/>
            <a:r>
              <a:rPr lang="en-US" dirty="0" smtClean="0"/>
              <a:t>LAPA </a:t>
            </a:r>
            <a:r>
              <a:rPr lang="en-US" dirty="0" smtClean="0">
                <a:sym typeface="Wingdings" panose="05000000000000000000" pitchFamily="2" charset="2"/>
              </a:rPr>
              <a:t> Resources  PA Toolbox  Grants Management  RRF Training Packet for Applicants Updated Sept 2023</a:t>
            </a:r>
          </a:p>
          <a:p>
            <a:endParaRPr lang="en-US" dirty="0">
              <a:sym typeface="Wingdings" panose="05000000000000000000" pitchFamily="2" charset="2"/>
            </a:endParaRPr>
          </a:p>
          <a:p>
            <a:r>
              <a:rPr lang="en-US" dirty="0" smtClean="0">
                <a:sym typeface="Wingdings" panose="05000000000000000000" pitchFamily="2" charset="2"/>
              </a:rPr>
              <a:t>Applicants can also refer to the Public Assistance Program and Policy Guide (PAPPG) in effect on date of Disaster Declaration </a:t>
            </a:r>
          </a:p>
          <a:p>
            <a:pPr lvl="1"/>
            <a:r>
              <a:rPr lang="en-US" dirty="0" smtClean="0">
                <a:sym typeface="Wingdings" panose="05000000000000000000" pitchFamily="2" charset="2"/>
              </a:rPr>
              <a:t>Can find on any search engine</a:t>
            </a:r>
          </a:p>
          <a:p>
            <a:pPr lvl="1"/>
            <a:r>
              <a:rPr lang="en-US" dirty="0" smtClean="0">
                <a:sym typeface="Wingdings" panose="05000000000000000000" pitchFamily="2" charset="2"/>
              </a:rPr>
              <a:t>Located in LAPA: LAPA Resources  Disaster Specific Info  Linked in each Disaster</a:t>
            </a:r>
          </a:p>
        </p:txBody>
      </p:sp>
    </p:spTree>
    <p:extLst>
      <p:ext uri="{BB962C8B-B14F-4D97-AF65-F5344CB8AC3E}">
        <p14:creationId xmlns:p14="http://schemas.microsoft.com/office/powerpoint/2010/main" val="181716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mtClean="0"/>
              <a:t>RRF Training Packet</a:t>
            </a:r>
            <a:endParaRPr lang="en-US" altLang="en-US" dirty="0"/>
          </a:p>
        </p:txBody>
      </p:sp>
      <p:sp>
        <p:nvSpPr>
          <p:cNvPr id="4" name="Rectangle 3"/>
          <p:cNvSpPr/>
          <p:nvPr/>
        </p:nvSpPr>
        <p:spPr>
          <a:xfrm>
            <a:off x="1727200" y="346075"/>
            <a:ext cx="5638800" cy="6186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4662" y="380206"/>
            <a:ext cx="5621338"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542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6451D75D9BC048858F35AC586681D6" ma:contentTypeVersion="0" ma:contentTypeDescription="Create a new document." ma:contentTypeScope="" ma:versionID="20510bde3efbcf1dfa99e7dcdff425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FBEEB-5FA1-4F85-BBC6-81FEE5574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2E569A2-E171-43BB-A584-C43FFB86D3C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01DFE9E6-0068-496B-AAFE-045EE4AA49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24979</TotalTime>
  <Words>4872</Words>
  <Application>Microsoft Office PowerPoint</Application>
  <PresentationFormat>On-screen Show (4:3)</PresentationFormat>
  <Paragraphs>532</Paragraphs>
  <Slides>75</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3" baseType="lpstr">
      <vt:lpstr>Arial</vt:lpstr>
      <vt:lpstr>Calibri</vt:lpstr>
      <vt:lpstr>Calibri Light</vt:lpstr>
      <vt:lpstr>Script MT Bold</vt:lpstr>
      <vt:lpstr>Times New Roman</vt:lpstr>
      <vt:lpstr>Wingdings</vt:lpstr>
      <vt:lpstr>1_Office Theme</vt:lpstr>
      <vt:lpstr>Worksheet</vt:lpstr>
      <vt:lpstr>Reimbursement Request Form (RRF) Basics</vt:lpstr>
      <vt:lpstr>Lifecycle of a Disaster</vt:lpstr>
      <vt:lpstr>What Next?</vt:lpstr>
      <vt:lpstr>Payment Triggers </vt:lpstr>
      <vt:lpstr>What is LouisianaPA.com (LAPA)?</vt:lpstr>
      <vt:lpstr>PowerPoint Presentation</vt:lpstr>
      <vt:lpstr>What is an “RRF”?</vt:lpstr>
      <vt:lpstr>RRF Resources</vt:lpstr>
      <vt:lpstr>RRF Training Packet</vt:lpstr>
      <vt:lpstr>Reimbursement Request Form (RRF)</vt:lpstr>
      <vt:lpstr>Required Signature on RRF</vt:lpstr>
      <vt:lpstr>Question</vt:lpstr>
      <vt:lpstr>Question</vt:lpstr>
      <vt:lpstr>Required Documentation</vt:lpstr>
      <vt:lpstr>Summary Forms</vt:lpstr>
      <vt:lpstr>Types of Work (Summary Records)</vt:lpstr>
      <vt:lpstr>Force Account Labor</vt:lpstr>
      <vt:lpstr>PowerPoint Presentation</vt:lpstr>
      <vt:lpstr>Force Account Labor Summary Record </vt:lpstr>
      <vt:lpstr>Fringe Benefit Calculation</vt:lpstr>
      <vt:lpstr>Overtime Policy</vt:lpstr>
      <vt:lpstr>Who Gets Paid What??? </vt:lpstr>
      <vt:lpstr>Common Hiccups with FAL… </vt:lpstr>
      <vt:lpstr>PowerPoint Presentation</vt:lpstr>
      <vt:lpstr>PowerPoint Presentation</vt:lpstr>
      <vt:lpstr>PowerPoint Presentation</vt:lpstr>
      <vt:lpstr>Force Account Equipment</vt:lpstr>
      <vt:lpstr>PowerPoint Presentation</vt:lpstr>
      <vt:lpstr>Force Account Equipment Summary Record </vt:lpstr>
      <vt:lpstr>Where to Find FEMA Equipment Rates</vt:lpstr>
      <vt:lpstr>PowerPoint Presentation</vt:lpstr>
      <vt:lpstr>Common Hiccups with FAE… </vt:lpstr>
      <vt:lpstr>Question</vt:lpstr>
      <vt:lpstr>Question</vt:lpstr>
      <vt:lpstr>Question</vt:lpstr>
      <vt:lpstr>Question</vt:lpstr>
      <vt:lpstr>Materials</vt:lpstr>
      <vt:lpstr>Material Summary Sheet </vt:lpstr>
      <vt:lpstr>Material Summary Record</vt:lpstr>
      <vt:lpstr>Common Hiccups with Materials…</vt:lpstr>
      <vt:lpstr>Question</vt:lpstr>
      <vt:lpstr>PowerPoint Presentation</vt:lpstr>
      <vt:lpstr>PowerPoint Presentation</vt:lpstr>
      <vt:lpstr>Question</vt:lpstr>
      <vt:lpstr>Rented Equipment</vt:lpstr>
      <vt:lpstr>Rented Equipment Summary Sheet </vt:lpstr>
      <vt:lpstr>Rented Equipment Summary Record</vt:lpstr>
      <vt:lpstr>Common Hiccups with Rented Equip…</vt:lpstr>
      <vt:lpstr>Contract Work</vt:lpstr>
      <vt:lpstr>Contract Work Summary Record</vt:lpstr>
      <vt:lpstr>Contract Work Summary Record</vt:lpstr>
      <vt:lpstr>Contract Types </vt:lpstr>
      <vt:lpstr>Contract Provisions</vt:lpstr>
      <vt:lpstr>FEMA’s Contract Provisions Template and FEMA’s Contract Provisions Guide (PDAT)</vt:lpstr>
      <vt:lpstr>Common Hiccups on Contract Work…</vt:lpstr>
      <vt:lpstr>Question</vt:lpstr>
      <vt:lpstr>Question</vt:lpstr>
      <vt:lpstr>Question</vt:lpstr>
      <vt:lpstr>Question</vt:lpstr>
      <vt:lpstr>Question</vt:lpstr>
      <vt:lpstr>What is….. Procurement?</vt:lpstr>
      <vt:lpstr>Procurement</vt:lpstr>
      <vt:lpstr>Procurement</vt:lpstr>
      <vt:lpstr>Management Costs (Cat Z)</vt:lpstr>
      <vt:lpstr>Management Costs (Cat Z)</vt:lpstr>
      <vt:lpstr>Time Limits/Time Extensions, Cat Z</vt:lpstr>
      <vt:lpstr>Question</vt:lpstr>
      <vt:lpstr>Express Pay System (EPS)</vt:lpstr>
      <vt:lpstr>Express Pay System (EPS)</vt:lpstr>
      <vt:lpstr>Express Pay System (EPS)</vt:lpstr>
      <vt:lpstr>Question</vt:lpstr>
      <vt:lpstr>The Express Pay Process and Detailed Review Process</vt:lpstr>
      <vt:lpstr>Record Retention</vt:lpstr>
      <vt:lpstr>Helpful Emails for GOHSEP</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swb</dc:creator>
  <cp:lastModifiedBy>Sara Gooding</cp:lastModifiedBy>
  <cp:revision>931</cp:revision>
  <cp:lastPrinted>2019-04-04T15:14:25Z</cp:lastPrinted>
  <dcterms:created xsi:type="dcterms:W3CDTF">2015-09-22T16:44:38Z</dcterms:created>
  <dcterms:modified xsi:type="dcterms:W3CDTF">2025-05-06T20:57:06Z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0x010100336451D75D9BC048858F35AC586681D6</vt:lpwstr>
  </property>
</Properties>
</file>